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422C7-C9CC-4537-A766-5CBB89C9370C}" type="datetimeFigureOut">
              <a:rPr kumimoji="1" lang="ja-JP" altLang="en-US" smtClean="0"/>
              <a:t>2013/7/25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2DE06-BC76-4424-98F5-CA578AF3116E}" type="slidenum">
              <a:rPr kumimoji="1" lang="ja-JP" altLang="en-US" smtClean="0"/>
              <a:t>‹#›</a:t>
            </a:fld>
            <a:endParaRPr kumimoji="1" lang="ja-JP" altLang="en-US"/>
          </a:p>
        </p:txBody>
      </p:sp>
    </p:spTree>
    <p:extLst>
      <p:ext uri="{BB962C8B-B14F-4D97-AF65-F5344CB8AC3E}">
        <p14:creationId xmlns:p14="http://schemas.microsoft.com/office/powerpoint/2010/main" val="10427090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22DE06-BC76-4424-98F5-CA578AF3116E}" type="slidenum">
              <a:rPr kumimoji="1" lang="ja-JP" altLang="en-US" smtClean="0"/>
              <a:t>2</a:t>
            </a:fld>
            <a:endParaRPr kumimoji="1" lang="ja-JP" altLang="en-US"/>
          </a:p>
        </p:txBody>
      </p:sp>
    </p:spTree>
    <p:extLst>
      <p:ext uri="{BB962C8B-B14F-4D97-AF65-F5344CB8AC3E}">
        <p14:creationId xmlns:p14="http://schemas.microsoft.com/office/powerpoint/2010/main" val="256353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6654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336211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189437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318289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326597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51574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381785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14413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3876431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246642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93F8BB-5AD3-49BB-A067-0EE689A9D2E0}" type="datetimeFigureOut">
              <a:rPr kumimoji="1" lang="ja-JP" altLang="en-US" smtClean="0"/>
              <a:t>2013/7/25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46482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3F8BB-5AD3-49BB-A067-0EE689A9D2E0}" type="datetimeFigureOut">
              <a:rPr kumimoji="1" lang="ja-JP" altLang="en-US" smtClean="0"/>
              <a:t>2013/7/25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1032A-D05A-4C06-8AFE-5E440002D17D}" type="slidenum">
              <a:rPr kumimoji="1" lang="ja-JP" altLang="en-US" smtClean="0"/>
              <a:t>‹#›</a:t>
            </a:fld>
            <a:endParaRPr kumimoji="1" lang="ja-JP" altLang="en-US"/>
          </a:p>
        </p:txBody>
      </p:sp>
    </p:spTree>
    <p:extLst>
      <p:ext uri="{BB962C8B-B14F-4D97-AF65-F5344CB8AC3E}">
        <p14:creationId xmlns:p14="http://schemas.microsoft.com/office/powerpoint/2010/main" val="387083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33" y="108320"/>
            <a:ext cx="8316416" cy="668940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0" y="0"/>
            <a:ext cx="4134790" cy="646331"/>
          </a:xfrm>
          <a:prstGeom prst="rect">
            <a:avLst/>
          </a:prstGeom>
          <a:solidFill>
            <a:schemeClr val="bg1"/>
          </a:solidFill>
          <a:ln w="38100">
            <a:solidFill>
              <a:srgbClr val="00B0F0"/>
            </a:solidFill>
          </a:ln>
        </p:spPr>
        <p:txBody>
          <a:bodyPr wrap="square" rtlCol="0">
            <a:spAutoFit/>
          </a:bodyPr>
          <a:lstStyle/>
          <a:p>
            <a:r>
              <a:rPr kumimoji="1" lang="en-US" altLang="ja-JP" b="1" dirty="0" smtClean="0"/>
              <a:t>8</a:t>
            </a:r>
            <a:r>
              <a:rPr kumimoji="1" lang="ja-JP" altLang="en-US" b="1" dirty="0" smtClean="0"/>
              <a:t>月</a:t>
            </a:r>
            <a:r>
              <a:rPr kumimoji="1" lang="en-US" altLang="ja-JP" b="1" dirty="0" smtClean="0"/>
              <a:t>3</a:t>
            </a:r>
            <a:r>
              <a:rPr kumimoji="1" lang="ja-JP" altLang="en-US" b="1" dirty="0" smtClean="0"/>
              <a:t>日、</a:t>
            </a:r>
            <a:r>
              <a:rPr kumimoji="1" lang="en-US" altLang="ja-JP" b="1" dirty="0" smtClean="0"/>
              <a:t>8</a:t>
            </a:r>
            <a:r>
              <a:rPr kumimoji="1" lang="ja-JP" altLang="en-US" b="1" dirty="0" smtClean="0"/>
              <a:t>月</a:t>
            </a:r>
            <a:r>
              <a:rPr lang="en-US" altLang="ja-JP" b="1" dirty="0" smtClean="0"/>
              <a:t>31</a:t>
            </a:r>
            <a:r>
              <a:rPr lang="ja-JP" altLang="en-US" b="1" dirty="0" smtClean="0"/>
              <a:t>日実験走行会</a:t>
            </a:r>
            <a:r>
              <a:rPr lang="en-US" altLang="ja-JP" b="1" dirty="0" smtClean="0"/>
              <a:t/>
            </a:r>
            <a:br>
              <a:rPr lang="en-US" altLang="ja-JP" b="1" dirty="0" smtClean="0"/>
            </a:br>
            <a:r>
              <a:rPr lang="ja-JP" altLang="en-US" b="1" dirty="0" smtClean="0"/>
              <a:t>本部テント、バックヤード、機材搬入経路</a:t>
            </a:r>
            <a:endParaRPr kumimoji="1" lang="ja-JP" altLang="en-US" b="1" dirty="0"/>
          </a:p>
        </p:txBody>
      </p:sp>
      <p:grpSp>
        <p:nvGrpSpPr>
          <p:cNvPr id="10" name="グループ化 9"/>
          <p:cNvGrpSpPr/>
          <p:nvPr/>
        </p:nvGrpSpPr>
        <p:grpSpPr>
          <a:xfrm>
            <a:off x="5744861" y="3632200"/>
            <a:ext cx="792088" cy="792088"/>
            <a:chOff x="5741508" y="3711506"/>
            <a:chExt cx="792088" cy="792088"/>
          </a:xfrm>
        </p:grpSpPr>
        <p:sp>
          <p:nvSpPr>
            <p:cNvPr id="5" name="正方形/長方形 4"/>
            <p:cNvSpPr/>
            <p:nvPr/>
          </p:nvSpPr>
          <p:spPr>
            <a:xfrm rot="19942495">
              <a:off x="5741508" y="3711506"/>
              <a:ext cx="792088" cy="79208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乗算記号 7"/>
            <p:cNvSpPr/>
            <p:nvPr/>
          </p:nvSpPr>
          <p:spPr>
            <a:xfrm rot="20214222">
              <a:off x="5795599" y="3738022"/>
              <a:ext cx="690612" cy="73944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rgbClr val="FF0000"/>
                </a:solidFill>
              </a:endParaRPr>
            </a:p>
          </p:txBody>
        </p:sp>
      </p:grpSp>
      <p:sp>
        <p:nvSpPr>
          <p:cNvPr id="13" name="ドーナツ 12"/>
          <p:cNvSpPr/>
          <p:nvPr/>
        </p:nvSpPr>
        <p:spPr>
          <a:xfrm>
            <a:off x="5793408" y="1778221"/>
            <a:ext cx="467703" cy="473773"/>
          </a:xfrm>
          <a:prstGeom prst="donut">
            <a:avLst>
              <a:gd name="adj" fmla="val 263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上矢印 11"/>
          <p:cNvSpPr/>
          <p:nvPr/>
        </p:nvSpPr>
        <p:spPr>
          <a:xfrm rot="19886121">
            <a:off x="5655969" y="964044"/>
            <a:ext cx="158444" cy="978408"/>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上矢印 8"/>
          <p:cNvSpPr/>
          <p:nvPr/>
        </p:nvSpPr>
        <p:spPr>
          <a:xfrm rot="19819997">
            <a:off x="6246743" y="2084096"/>
            <a:ext cx="169878" cy="9784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15" name="直線コネクタ 14"/>
          <p:cNvCxnSpPr/>
          <p:nvPr/>
        </p:nvCxnSpPr>
        <p:spPr>
          <a:xfrm flipV="1">
            <a:off x="6140905" y="1589338"/>
            <a:ext cx="233851" cy="2635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374756" y="370157"/>
            <a:ext cx="1941258" cy="1231106"/>
          </a:xfrm>
          <a:prstGeom prst="rect">
            <a:avLst/>
          </a:prstGeom>
          <a:solidFill>
            <a:schemeClr val="bg1"/>
          </a:solidFill>
          <a:ln w="38100">
            <a:solidFill>
              <a:srgbClr val="FFFF00"/>
            </a:solidFill>
          </a:ln>
        </p:spPr>
        <p:txBody>
          <a:bodyPr wrap="square" rtlCol="0">
            <a:spAutoFit/>
          </a:bodyPr>
          <a:lstStyle/>
          <a:p>
            <a:r>
              <a:rPr kumimoji="1" lang="ja-JP" altLang="en-US" b="1" dirty="0" smtClean="0"/>
              <a:t>搬入・搬出口</a:t>
            </a:r>
            <a:r>
              <a:rPr lang="en-US" altLang="ja-JP" b="1" dirty="0" smtClean="0"/>
              <a:t/>
            </a:r>
            <a:br>
              <a:rPr lang="en-US" altLang="ja-JP" b="1" dirty="0" smtClean="0"/>
            </a:br>
            <a:r>
              <a:rPr lang="en-US" altLang="ja-JP" sz="1400" b="1" dirty="0" smtClean="0"/>
              <a:t>※</a:t>
            </a:r>
            <a:r>
              <a:rPr lang="ja-JP" altLang="en-US" sz="1400" b="1" dirty="0" smtClean="0"/>
              <a:t>車両の出入りが出来ない為、一時的に路上に停車して、機材等の搬入・搬出をして下さい。</a:t>
            </a:r>
            <a:endParaRPr kumimoji="1" lang="en-US" altLang="ja-JP" sz="1400" b="1" dirty="0" smtClean="0"/>
          </a:p>
        </p:txBody>
      </p:sp>
      <p:sp>
        <p:nvSpPr>
          <p:cNvPr id="18" name="正方形/長方形 17"/>
          <p:cNvSpPr/>
          <p:nvPr/>
        </p:nvSpPr>
        <p:spPr>
          <a:xfrm rot="19858559">
            <a:off x="5047197" y="2030034"/>
            <a:ext cx="769005" cy="1231106"/>
          </a:xfrm>
          <a:prstGeom prst="rect">
            <a:avLst/>
          </a:prstGeom>
          <a:solidFill>
            <a:schemeClr val="bg1">
              <a:alpha val="37000"/>
            </a:scheme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a:stCxn id="5" idx="1"/>
          </p:cNvCxnSpPr>
          <p:nvPr/>
        </p:nvCxnSpPr>
        <p:spPr>
          <a:xfrm flipH="1">
            <a:off x="5148064" y="4211883"/>
            <a:ext cx="641946" cy="975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778198" y="5186917"/>
            <a:ext cx="2723508" cy="584775"/>
          </a:xfrm>
          <a:prstGeom prst="rect">
            <a:avLst/>
          </a:prstGeom>
          <a:solidFill>
            <a:schemeClr val="bg1"/>
          </a:solidFill>
          <a:ln w="38100" cmpd="sng">
            <a:solidFill>
              <a:srgbClr val="FF0000"/>
            </a:solidFill>
          </a:ln>
        </p:spPr>
        <p:txBody>
          <a:bodyPr wrap="square" rtlCol="0">
            <a:spAutoFit/>
          </a:bodyPr>
          <a:lstStyle/>
          <a:p>
            <a:r>
              <a:rPr kumimoji="1" lang="ja-JP" altLang="en-US" b="1" dirty="0" smtClean="0"/>
              <a:t>大清水公園内多目的広場</a:t>
            </a:r>
            <a:r>
              <a:rPr kumimoji="1" lang="en-US" altLang="ja-JP" b="1" dirty="0" smtClean="0"/>
              <a:t/>
            </a:r>
            <a:br>
              <a:rPr kumimoji="1" lang="en-US" altLang="ja-JP" b="1" dirty="0" smtClean="0"/>
            </a:br>
            <a:r>
              <a:rPr kumimoji="1" lang="en-US" altLang="ja-JP" sz="1400" b="1" dirty="0" smtClean="0"/>
              <a:t>※</a:t>
            </a:r>
            <a:r>
              <a:rPr kumimoji="1" lang="ja-JP" altLang="en-US" sz="1400" b="1" dirty="0" smtClean="0"/>
              <a:t>使用</a:t>
            </a:r>
            <a:r>
              <a:rPr kumimoji="1" lang="ja-JP" altLang="en-US" sz="1400" b="1" dirty="0" smtClean="0"/>
              <a:t>不可となります。</a:t>
            </a:r>
            <a:endParaRPr kumimoji="1" lang="ja-JP" altLang="en-US" sz="1400" b="1" dirty="0"/>
          </a:p>
        </p:txBody>
      </p:sp>
      <p:cxnSp>
        <p:nvCxnSpPr>
          <p:cNvPr id="25" name="直線コネクタ 24"/>
          <p:cNvCxnSpPr/>
          <p:nvPr/>
        </p:nvCxnSpPr>
        <p:spPr>
          <a:xfrm flipH="1">
            <a:off x="4690473" y="3054671"/>
            <a:ext cx="508223" cy="551493"/>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072558" y="3493709"/>
            <a:ext cx="2617916" cy="892552"/>
          </a:xfrm>
          <a:prstGeom prst="rect">
            <a:avLst/>
          </a:prstGeom>
          <a:solidFill>
            <a:schemeClr val="bg1"/>
          </a:solidFill>
          <a:ln w="50800">
            <a:solidFill>
              <a:srgbClr val="00B050"/>
            </a:solidFill>
          </a:ln>
        </p:spPr>
        <p:txBody>
          <a:bodyPr wrap="square" rtlCol="0">
            <a:spAutoFit/>
          </a:bodyPr>
          <a:lstStyle/>
          <a:p>
            <a:r>
              <a:rPr kumimoji="1" lang="ja-JP" altLang="en-US" b="1" dirty="0" smtClean="0"/>
              <a:t>大清水公園芝生広場内</a:t>
            </a:r>
            <a:r>
              <a:rPr kumimoji="1" lang="en-US" altLang="ja-JP" b="1" dirty="0" smtClean="0"/>
              <a:t/>
            </a:r>
            <a:br>
              <a:rPr kumimoji="1" lang="en-US" altLang="ja-JP" b="1" dirty="0" smtClean="0"/>
            </a:br>
            <a:r>
              <a:rPr kumimoji="1" lang="en-US" altLang="ja-JP" sz="1600" b="1" dirty="0" smtClean="0"/>
              <a:t>※</a:t>
            </a:r>
            <a:r>
              <a:rPr kumimoji="1" lang="ja-JP" altLang="en-US" sz="1600" b="1" dirty="0" smtClean="0"/>
              <a:t>本部テント・バックヤード</a:t>
            </a:r>
            <a:r>
              <a:rPr kumimoji="1" lang="en-US" altLang="ja-JP" sz="1600" b="1" dirty="0" smtClean="0"/>
              <a:t/>
            </a:r>
            <a:br>
              <a:rPr kumimoji="1" lang="en-US" altLang="ja-JP" sz="1600" b="1" dirty="0" smtClean="0"/>
            </a:br>
            <a:r>
              <a:rPr kumimoji="1" lang="ja-JP" altLang="en-US" sz="1600" b="1" dirty="0" smtClean="0"/>
              <a:t>設置場所</a:t>
            </a:r>
            <a:endParaRPr kumimoji="1" lang="ja-JP" altLang="en-US" sz="1600" b="1" dirty="0"/>
          </a:p>
        </p:txBody>
      </p:sp>
      <p:sp>
        <p:nvSpPr>
          <p:cNvPr id="19" name="乗算記号 18"/>
          <p:cNvSpPr/>
          <p:nvPr/>
        </p:nvSpPr>
        <p:spPr>
          <a:xfrm rot="20214222">
            <a:off x="6651423" y="3184188"/>
            <a:ext cx="255467" cy="42560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rgbClr val="FF0000"/>
              </a:solidFill>
            </a:endParaRPr>
          </a:p>
        </p:txBody>
      </p:sp>
    </p:spTree>
    <p:extLst>
      <p:ext uri="{BB962C8B-B14F-4D97-AF65-F5344CB8AC3E}">
        <p14:creationId xmlns:p14="http://schemas.microsoft.com/office/powerpoint/2010/main" val="33465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t>
            </a:r>
            <a:r>
              <a:rPr kumimoji="1" lang="ja-JP" altLang="en-US" dirty="0" smtClean="0"/>
              <a:t>注意事項</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489437" y="1299912"/>
            <a:ext cx="8229600" cy="4525963"/>
          </a:xfrm>
        </p:spPr>
        <p:txBody>
          <a:bodyPr/>
          <a:lstStyle/>
          <a:p>
            <a:pPr marL="0" indent="0">
              <a:buNone/>
            </a:pPr>
            <a:r>
              <a:rPr kumimoji="1" lang="ja-JP" altLang="en-US" dirty="0" smtClean="0"/>
              <a:t>■ロボット・機材等の搬入、搬出について</a:t>
            </a:r>
            <a:r>
              <a:rPr lang="ja-JP" altLang="en-US" dirty="0" smtClean="0"/>
              <a:t>■</a:t>
            </a:r>
            <a:endParaRPr lang="en-US" altLang="ja-JP" dirty="0" smtClean="0"/>
          </a:p>
          <a:p>
            <a:pPr marL="0" indent="0">
              <a:buNone/>
            </a:pPr>
            <a:r>
              <a:rPr kumimoji="1" lang="ja-JP" altLang="en-US" sz="2000" dirty="0" smtClean="0"/>
              <a:t>実験</a:t>
            </a:r>
            <a:r>
              <a:rPr kumimoji="1" lang="ja-JP" altLang="en-US" sz="2000" dirty="0" smtClean="0"/>
              <a:t>走行会当日（</a:t>
            </a:r>
            <a:r>
              <a:rPr kumimoji="1" lang="en-US" altLang="ja-JP" sz="2000" dirty="0" smtClean="0"/>
              <a:t>8</a:t>
            </a:r>
            <a:r>
              <a:rPr kumimoji="1" lang="ja-JP" altLang="en-US" sz="2000" dirty="0" smtClean="0"/>
              <a:t>月</a:t>
            </a:r>
            <a:r>
              <a:rPr kumimoji="1" lang="en-US" altLang="ja-JP" sz="2000" dirty="0" smtClean="0"/>
              <a:t>3</a:t>
            </a:r>
            <a:r>
              <a:rPr kumimoji="1" lang="ja-JP" altLang="en-US" sz="2000" dirty="0" smtClean="0"/>
              <a:t>日、</a:t>
            </a:r>
            <a:r>
              <a:rPr kumimoji="1" lang="en-US" altLang="ja-JP" sz="2000" dirty="0" smtClean="0"/>
              <a:t>8</a:t>
            </a:r>
            <a:r>
              <a:rPr kumimoji="1" lang="ja-JP" altLang="en-US" sz="2000" dirty="0" smtClean="0"/>
              <a:t>月</a:t>
            </a:r>
            <a:r>
              <a:rPr kumimoji="1" lang="en-US" altLang="ja-JP" sz="2000" dirty="0" smtClean="0"/>
              <a:t>31</a:t>
            </a:r>
            <a:r>
              <a:rPr kumimoji="1" lang="ja-JP" altLang="en-US" sz="2000" dirty="0" smtClean="0"/>
              <a:t>日）は、大清水公園内多目的広場が使用出来ない為、</a:t>
            </a:r>
            <a:r>
              <a:rPr kumimoji="1" lang="ja-JP" altLang="en-US" sz="2000" dirty="0" smtClean="0">
                <a:solidFill>
                  <a:srgbClr val="FF0000"/>
                </a:solidFill>
              </a:rPr>
              <a:t>機材運搬車両の</a:t>
            </a:r>
            <a:r>
              <a:rPr kumimoji="1" lang="ja-JP" altLang="en-US" sz="2000" dirty="0" smtClean="0">
                <a:solidFill>
                  <a:srgbClr val="FF0000"/>
                </a:solidFill>
              </a:rPr>
              <a:t>進入が出来ません</a:t>
            </a:r>
            <a:r>
              <a:rPr kumimoji="1" lang="ja-JP" altLang="en-US" sz="2000" dirty="0" smtClean="0"/>
              <a:t>。従いまして、搬入、搬出の際には、搬入口付近に車両を一時的に路上へ停車して作業を行ってください。その際には、安全に十分注意して、運搬作業を行ってください</a:t>
            </a:r>
            <a:r>
              <a:rPr kumimoji="1" lang="ja-JP" altLang="en-US" sz="2000" dirty="0" smtClean="0"/>
              <a:t>。</a:t>
            </a:r>
            <a:endParaRPr kumimoji="1" lang="en-US" altLang="ja-JP" sz="2000" dirty="0" smtClean="0"/>
          </a:p>
          <a:p>
            <a:pPr marL="0" indent="0">
              <a:buNone/>
            </a:pPr>
            <a:r>
              <a:rPr kumimoji="1" lang="ja-JP" altLang="en-US" sz="2000" dirty="0" smtClean="0"/>
              <a:t>作業が終わり次第、速やかに車両を移動して下さい。</a:t>
            </a:r>
            <a:endParaRPr kumimoji="1" lang="en-US" altLang="ja-JP" sz="2000"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65" b="6594"/>
          <a:stretch/>
        </p:blipFill>
        <p:spPr bwMode="auto">
          <a:xfrm>
            <a:off x="649329" y="3515589"/>
            <a:ext cx="7272808" cy="287655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087103" y="5191717"/>
            <a:ext cx="1238988" cy="338554"/>
          </a:xfrm>
          <a:prstGeom prst="rect">
            <a:avLst/>
          </a:prstGeom>
          <a:noFill/>
        </p:spPr>
        <p:txBody>
          <a:bodyPr wrap="square" rtlCol="0">
            <a:spAutoFit/>
          </a:bodyPr>
          <a:lstStyle/>
          <a:p>
            <a:r>
              <a:rPr kumimoji="1" lang="ja-JP" altLang="en-US" sz="1600" dirty="0" smtClean="0">
                <a:latin typeface="HGSｺﾞｼｯｸE" pitchFamily="50" charset="-128"/>
                <a:ea typeface="HGSｺﾞｼｯｸE" pitchFamily="50" charset="-128"/>
              </a:rPr>
              <a:t>使用不可</a:t>
            </a:r>
            <a:endParaRPr kumimoji="1" lang="ja-JP" altLang="en-US" sz="1600" dirty="0">
              <a:latin typeface="HGSｺﾞｼｯｸE" pitchFamily="50" charset="-128"/>
              <a:ea typeface="HGSｺﾞｼｯｸE" pitchFamily="50" charset="-128"/>
            </a:endParaRPr>
          </a:p>
        </p:txBody>
      </p:sp>
      <p:grpSp>
        <p:nvGrpSpPr>
          <p:cNvPr id="22" name="グループ化 21"/>
          <p:cNvGrpSpPr/>
          <p:nvPr/>
        </p:nvGrpSpPr>
        <p:grpSpPr>
          <a:xfrm>
            <a:off x="2037114" y="4082845"/>
            <a:ext cx="3896714" cy="1921037"/>
            <a:chOff x="2111016" y="4102939"/>
            <a:chExt cx="3896714" cy="1921037"/>
          </a:xfrm>
        </p:grpSpPr>
        <p:sp>
          <p:nvSpPr>
            <p:cNvPr id="4" name="右矢印 3"/>
            <p:cNvSpPr/>
            <p:nvPr/>
          </p:nvSpPr>
          <p:spPr>
            <a:xfrm>
              <a:off x="3637790" y="5879960"/>
              <a:ext cx="828092" cy="14401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右矢印 6"/>
            <p:cNvSpPr/>
            <p:nvPr/>
          </p:nvSpPr>
          <p:spPr>
            <a:xfrm>
              <a:off x="5158486" y="5879960"/>
              <a:ext cx="849244" cy="1440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 name="乗算記号 7"/>
            <p:cNvSpPr/>
            <p:nvPr/>
          </p:nvSpPr>
          <p:spPr>
            <a:xfrm flipH="1">
              <a:off x="2111016" y="4227165"/>
              <a:ext cx="1080120" cy="121805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273789" y="4102939"/>
              <a:ext cx="2027274" cy="307777"/>
            </a:xfrm>
            <a:prstGeom prst="rect">
              <a:avLst/>
            </a:prstGeom>
            <a:solidFill>
              <a:srgbClr val="92D050"/>
            </a:solidFill>
          </p:spPr>
          <p:txBody>
            <a:bodyPr wrap="square" rtlCol="0">
              <a:spAutoFit/>
            </a:bodyPr>
            <a:lstStyle/>
            <a:p>
              <a:r>
                <a:rPr kumimoji="1" lang="ja-JP" altLang="en-US" sz="1400" dirty="0" smtClean="0">
                  <a:latin typeface="HGSｺﾞｼｯｸE" pitchFamily="50" charset="-128"/>
                  <a:ea typeface="HGSｺﾞｼｯｸE" pitchFamily="50" charset="-128"/>
                </a:rPr>
                <a:t>大清水公園芝生広場内</a:t>
              </a:r>
              <a:endParaRPr kumimoji="1" lang="ja-JP" altLang="en-US" sz="1400" dirty="0">
                <a:latin typeface="HGSｺﾞｼｯｸE" pitchFamily="50" charset="-128"/>
                <a:ea typeface="HGSｺﾞｼｯｸE" pitchFamily="50" charset="-128"/>
              </a:endParaRPr>
            </a:p>
          </p:txBody>
        </p:sp>
        <p:sp>
          <p:nvSpPr>
            <p:cNvPr id="17" name="正方形/長方形 16"/>
            <p:cNvSpPr/>
            <p:nvPr/>
          </p:nvSpPr>
          <p:spPr>
            <a:xfrm>
              <a:off x="3729918" y="4609383"/>
              <a:ext cx="1656184" cy="72914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3819829" y="4650793"/>
              <a:ext cx="1569324" cy="646331"/>
            </a:xfrm>
            <a:prstGeom prst="rect">
              <a:avLst/>
            </a:prstGeom>
            <a:noFill/>
          </p:spPr>
          <p:txBody>
            <a:bodyPr wrap="square" rtlCol="0">
              <a:spAutoFit/>
            </a:bodyPr>
            <a:lstStyle/>
            <a:p>
              <a:r>
                <a:rPr kumimoji="1" lang="ja-JP" altLang="en-US" dirty="0" smtClean="0"/>
                <a:t>本部テント</a:t>
              </a:r>
              <a:endParaRPr kumimoji="1" lang="en-US" altLang="ja-JP" dirty="0" smtClean="0"/>
            </a:p>
            <a:p>
              <a:r>
                <a:rPr lang="ja-JP" altLang="en-US" dirty="0"/>
                <a:t>バックヤード</a:t>
              </a:r>
              <a:endParaRPr kumimoji="1" lang="ja-JP" altLang="en-US" dirty="0"/>
            </a:p>
          </p:txBody>
        </p:sp>
        <p:sp>
          <p:nvSpPr>
            <p:cNvPr id="21" name="乗算記号 20"/>
            <p:cNvSpPr/>
            <p:nvPr/>
          </p:nvSpPr>
          <p:spPr>
            <a:xfrm>
              <a:off x="2848041" y="5650854"/>
              <a:ext cx="586535" cy="28803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4" name="テキスト ボックス 1023"/>
          <p:cNvSpPr txBox="1"/>
          <p:nvPr/>
        </p:nvSpPr>
        <p:spPr>
          <a:xfrm>
            <a:off x="4162017" y="5935641"/>
            <a:ext cx="1107996" cy="276999"/>
          </a:xfrm>
          <a:prstGeom prst="rect">
            <a:avLst/>
          </a:prstGeom>
          <a:noFill/>
        </p:spPr>
        <p:txBody>
          <a:bodyPr wrap="none" rtlCol="0">
            <a:spAutoFit/>
          </a:bodyPr>
          <a:lstStyle/>
          <a:p>
            <a:r>
              <a:rPr kumimoji="1" lang="ja-JP" altLang="en-US" sz="1200" dirty="0" smtClean="0">
                <a:solidFill>
                  <a:srgbClr val="FFFF00"/>
                </a:solidFill>
                <a:latin typeface="HGSｺﾞｼｯｸE" pitchFamily="50" charset="-128"/>
                <a:ea typeface="HGSｺﾞｼｯｸE" pitchFamily="50" charset="-128"/>
              </a:rPr>
              <a:t>搬入・搬出口</a:t>
            </a:r>
            <a:endParaRPr kumimoji="1" lang="ja-JP" altLang="en-US" sz="1200" dirty="0">
              <a:solidFill>
                <a:srgbClr val="FFFF00"/>
              </a:solidFill>
              <a:latin typeface="HGSｺﾞｼｯｸE" pitchFamily="50" charset="-128"/>
              <a:ea typeface="HGSｺﾞｼｯｸE" pitchFamily="50" charset="-128"/>
            </a:endParaRPr>
          </a:p>
        </p:txBody>
      </p:sp>
      <p:sp>
        <p:nvSpPr>
          <p:cNvPr id="1027" name="ドーナツ 1026"/>
          <p:cNvSpPr/>
          <p:nvPr/>
        </p:nvSpPr>
        <p:spPr>
          <a:xfrm>
            <a:off x="4588558" y="5774776"/>
            <a:ext cx="254915" cy="210507"/>
          </a:xfrm>
          <a:prstGeom prst="donut">
            <a:avLst>
              <a:gd name="adj" fmla="val 3742"/>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1028" name="テキスト ボックス 1027"/>
          <p:cNvSpPr txBox="1"/>
          <p:nvPr/>
        </p:nvSpPr>
        <p:spPr>
          <a:xfrm>
            <a:off x="5027834" y="5623593"/>
            <a:ext cx="1107996" cy="276999"/>
          </a:xfrm>
          <a:prstGeom prst="rect">
            <a:avLst/>
          </a:prstGeom>
          <a:noFill/>
        </p:spPr>
        <p:txBody>
          <a:bodyPr wrap="none" rtlCol="0">
            <a:spAutoFit/>
          </a:bodyPr>
          <a:lstStyle/>
          <a:p>
            <a:r>
              <a:rPr kumimoji="1" lang="ja-JP" altLang="en-US" sz="1200" dirty="0" smtClean="0">
                <a:latin typeface="HGSｺﾞｼｯｸE" pitchFamily="50" charset="-128"/>
                <a:ea typeface="HGSｺﾞｼｯｸE" pitchFamily="50" charset="-128"/>
              </a:rPr>
              <a:t>車両停車位置</a:t>
            </a:r>
            <a:endParaRPr kumimoji="1" lang="ja-JP" altLang="en-US" sz="1200" dirty="0">
              <a:latin typeface="HGSｺﾞｼｯｸE" pitchFamily="50" charset="-128"/>
              <a:ea typeface="HGSｺﾞｼｯｸE" pitchFamily="50" charset="-128"/>
            </a:endParaRPr>
          </a:p>
        </p:txBody>
      </p:sp>
      <p:sp>
        <p:nvSpPr>
          <p:cNvPr id="37" name="テキスト ボックス 36"/>
          <p:cNvSpPr txBox="1"/>
          <p:nvPr/>
        </p:nvSpPr>
        <p:spPr>
          <a:xfrm>
            <a:off x="3501172" y="5630760"/>
            <a:ext cx="1107996" cy="276999"/>
          </a:xfrm>
          <a:prstGeom prst="rect">
            <a:avLst/>
          </a:prstGeom>
          <a:noFill/>
        </p:spPr>
        <p:txBody>
          <a:bodyPr wrap="none" rtlCol="0">
            <a:spAutoFit/>
          </a:bodyPr>
          <a:lstStyle/>
          <a:p>
            <a:r>
              <a:rPr kumimoji="1" lang="ja-JP" altLang="en-US" sz="1200" dirty="0" smtClean="0">
                <a:latin typeface="HGSｺﾞｼｯｸE" pitchFamily="50" charset="-128"/>
                <a:ea typeface="HGSｺﾞｼｯｸE" pitchFamily="50" charset="-128"/>
              </a:rPr>
              <a:t>車両停車位置</a:t>
            </a:r>
            <a:endParaRPr kumimoji="1" lang="ja-JP" altLang="en-US" sz="1200" dirty="0">
              <a:latin typeface="HGSｺﾞｼｯｸE" pitchFamily="50" charset="-128"/>
              <a:ea typeface="HGSｺﾞｼｯｸE" pitchFamily="50" charset="-128"/>
            </a:endParaRPr>
          </a:p>
        </p:txBody>
      </p:sp>
    </p:spTree>
    <p:extLst>
      <p:ext uri="{BB962C8B-B14F-4D97-AF65-F5344CB8AC3E}">
        <p14:creationId xmlns:p14="http://schemas.microsoft.com/office/powerpoint/2010/main" val="29428323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148</Words>
  <Application>Microsoft Office PowerPoint</Application>
  <PresentationFormat>画面に合わせる (4:3)</PresentationFormat>
  <Paragraphs>16</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[注意事項]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Administrator</cp:lastModifiedBy>
  <cp:revision>15</cp:revision>
  <dcterms:created xsi:type="dcterms:W3CDTF">2013-07-25T01:35:24Z</dcterms:created>
  <dcterms:modified xsi:type="dcterms:W3CDTF">2013-07-25T06:43:03Z</dcterms:modified>
</cp:coreProperties>
</file>