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1" r:id="rId4"/>
  </p:sldMasterIdLst>
  <p:notesMasterIdLst>
    <p:notesMasterId r:id="rId11"/>
  </p:notesMasterIdLst>
  <p:handoutMasterIdLst>
    <p:handoutMasterId r:id="rId12"/>
  </p:handoutMasterIdLst>
  <p:sldIdLst>
    <p:sldId id="2146847550" r:id="rId5"/>
    <p:sldId id="2146847549" r:id="rId6"/>
    <p:sldId id="2146847573" r:id="rId7"/>
    <p:sldId id="2146847554" r:id="rId8"/>
    <p:sldId id="2146847574" r:id="rId9"/>
    <p:sldId id="2146847555" r:id="rId10"/>
  </p:sldIdLst>
  <p:sldSz cx="9906000" cy="6858000" type="A4"/>
  <p:notesSz cx="6735763" cy="9866313"/>
  <p:custDataLst>
    <p:tags r:id="rId1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9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1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3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480" algn="l" defTabSz="9141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576" algn="l" defTabSz="9141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672" algn="l" defTabSz="9141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768" algn="l" defTabSz="91419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pos="308" userDrawn="1">
          <p15:clr>
            <a:srgbClr val="A4A3A4"/>
          </p15:clr>
        </p15:guide>
        <p15:guide id="2" pos="5928" userDrawn="1">
          <p15:clr>
            <a:srgbClr val="A4A3A4"/>
          </p15:clr>
        </p15:guide>
        <p15:guide id="3" orient="horz" pos="1040" userDrawn="1">
          <p15:clr>
            <a:srgbClr val="A4A3A4"/>
          </p15:clr>
        </p15:guide>
        <p15:guide id="4" orient="horz" pos="4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80"/>
    <a:srgbClr val="80FF80"/>
    <a:srgbClr val="808080"/>
    <a:srgbClr val="FFCCCC"/>
    <a:srgbClr val="00B050"/>
    <a:srgbClr val="F7FF94"/>
    <a:srgbClr val="99FFCC"/>
    <a:srgbClr val="FFFF00"/>
    <a:srgbClr val="F2F2F2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5201" autoAdjust="0"/>
  </p:normalViewPr>
  <p:slideViewPr>
    <p:cSldViewPr snapToObjects="1" showGuides="1">
      <p:cViewPr varScale="1">
        <p:scale>
          <a:sx n="49" d="100"/>
          <a:sy n="49" d="100"/>
        </p:scale>
        <p:origin x="44" y="516"/>
      </p:cViewPr>
      <p:guideLst>
        <p:guide pos="308"/>
        <p:guide pos="5928"/>
        <p:guide orient="horz" pos="1040"/>
        <p:guide orient="horz" pos="4160"/>
      </p:guideLst>
    </p:cSldViewPr>
  </p:slideViewPr>
  <p:outlineViewPr>
    <p:cViewPr>
      <p:scale>
        <a:sx n="33" d="100"/>
        <a:sy n="33" d="100"/>
      </p:scale>
      <p:origin x="0" y="-1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49" d="100"/>
          <a:sy n="49" d="100"/>
        </p:scale>
        <p:origin x="2910" y="3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429731B9-D2D4-4D43-8CBF-D0184DDEB7D7}" type="datetimeFigureOut">
              <a:rPr lang="en-AU" smtClean="0"/>
              <a:t>30/11/2023</a:t>
            </a:fld>
            <a:endParaRPr lang="en-A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C2A0147-0BBB-4754-93D4-F4A2B787A1C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5195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673577" y="0"/>
            <a:ext cx="2245255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246813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13" y="361950"/>
            <a:ext cx="6434137" cy="4456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933157"/>
            <a:ext cx="5388610" cy="4193183"/>
          </a:xfrm>
          <a:prstGeom prst="rect">
            <a:avLst/>
          </a:prstGeom>
        </p:spPr>
        <p:txBody>
          <a:bodyPr vert="horz" lIns="0" tIns="45322" rIns="0" bIns="45322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673577" y="9371285"/>
            <a:ext cx="2245255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143356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505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09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1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2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38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5480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751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Meiryo UI" panose="020B0604030504040204" pitchFamily="50" charset="-128"/>
              <a:buNone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0311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7404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eiryo UI" panose="020B0604030504040204" pitchFamily="50" charset="-128"/>
              <a:buNone/>
              <a:tabLst/>
              <a:defRPr/>
            </a:pPr>
            <a:endParaRPr lang="en-US" altLang="ja-JP" sz="1200" b="0" dirty="0">
              <a:solidFill>
                <a:srgbClr val="00B05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666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eiryo UI" panose="020B0604030504040204" pitchFamily="50" charset="-128"/>
              <a:buNone/>
              <a:tabLst/>
              <a:defRPr/>
            </a:pPr>
            <a:endParaRPr lang="en-US" altLang="ja-JP" sz="1200" b="0" dirty="0">
              <a:solidFill>
                <a:srgbClr val="00B05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9564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4FAA9-51FA-4F6B-AC6F-9EF5239E7D3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535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_Black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1528872"/>
              </p:ext>
            </p:extLst>
          </p:nvPr>
        </p:nvGraphicFramePr>
        <p:xfrm>
          <a:off x="0" y="2"/>
          <a:ext cx="171979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0" imgH="0" progId="TCLayout.ActiveDocument.1">
                  <p:embed/>
                </p:oleObj>
              </mc:Choice>
              <mc:Fallback>
                <p:oleObj name="think-cell スライド" r:id="rId4" imgW="0" imgH="0" progId="TCLayout.ActiveDocument.1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"/>
                        <a:ext cx="171979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505442" y="4382407"/>
            <a:ext cx="5383660" cy="467563"/>
          </a:xfrm>
          <a:prstGeom prst="rect">
            <a:avLst/>
          </a:prstGeom>
        </p:spPr>
        <p:txBody>
          <a:bodyPr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1800" b="1" kern="1200" spc="0" baseline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en-US" dirty="0"/>
              <a:t>YYYY/MM/DD</a:t>
            </a:r>
            <a:r>
              <a:rPr lang="en-US" altLang="ja-JP" dirty="0"/>
              <a:t> (20pt, Bold)</a:t>
            </a:r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05442" y="2020322"/>
            <a:ext cx="6679806" cy="1125316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kumimoji="1" lang="en-GB" sz="2800" b="1" kern="1200" spc="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</a:lstStyle>
          <a:p>
            <a:pPr marL="0" lv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r>
              <a:rPr lang="ja-JP" altLang="en-US" dirty="0"/>
              <a:t>プロジェクト名</a:t>
            </a:r>
            <a:r>
              <a:rPr lang="en-US" altLang="ja-JP" dirty="0"/>
              <a:t>(32pt, Bold)</a:t>
            </a:r>
            <a:endParaRPr lang="en-GB" dirty="0"/>
          </a:p>
        </p:txBody>
      </p:sp>
      <p:sp>
        <p:nvSpPr>
          <p:cNvPr id="25" name="Text Placeholder 32"/>
          <p:cNvSpPr>
            <a:spLocks noGrp="1"/>
          </p:cNvSpPr>
          <p:nvPr>
            <p:ph type="body" sz="quarter" idx="12" hasCustomPrompt="1"/>
          </p:nvPr>
        </p:nvSpPr>
        <p:spPr>
          <a:xfrm>
            <a:off x="505442" y="574657"/>
            <a:ext cx="5383660" cy="467563"/>
          </a:xfrm>
          <a:prstGeom prst="rect">
            <a:avLst/>
          </a:prstGeom>
        </p:spPr>
        <p:txBody>
          <a:bodyPr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2000" b="1" kern="1200" spc="0" baseline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ja-JP" altLang="en-US" dirty="0"/>
              <a:t>企業名 </a:t>
            </a:r>
            <a:r>
              <a:rPr lang="en-US" altLang="ja-JP" dirty="0"/>
              <a:t>or </a:t>
            </a:r>
            <a:r>
              <a:rPr lang="ja-JP" altLang="en-US" dirty="0"/>
              <a:t>企業ロゴ </a:t>
            </a:r>
            <a:r>
              <a:rPr lang="en-US" altLang="ja-JP" dirty="0"/>
              <a:t>(24pt, Bold)</a:t>
            </a:r>
            <a:endParaRPr lang="en-US" dirty="0"/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505442" y="3656177"/>
            <a:ext cx="5383660" cy="467563"/>
          </a:xfrm>
          <a:prstGeom prst="rect">
            <a:avLst/>
          </a:prstGeom>
        </p:spPr>
        <p:txBody>
          <a:bodyPr anchor="ctr" anchorCtr="0"/>
          <a:lstStyle>
            <a:lvl1pPr marL="0" indent="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 lang="en-US" sz="1800" b="1" kern="1200" spc="0" baseline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  <a:lvl2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US" sz="2167" b="0" kern="1200" spc="0" baseline="0" dirty="0" smtClean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defRPr lang="en-AU" sz="2167" b="0" kern="1200" spc="0" baseline="0" dirty="0">
                <a:solidFill>
                  <a:schemeClr val="accent1"/>
                </a:solidFill>
                <a:latin typeface="Arial" pitchFamily="34" charset="0"/>
                <a:ea typeface="Arial" pitchFamily="-105" charset="-52"/>
                <a:cs typeface="Arial" pitchFamily="34" charset="0"/>
              </a:defRPr>
            </a:lvl5pPr>
          </a:lstStyle>
          <a:p>
            <a:pPr lvl="0"/>
            <a:r>
              <a:rPr lang="ja-JP" altLang="en-US" dirty="0"/>
              <a:t>会議名</a:t>
            </a:r>
            <a:r>
              <a:rPr lang="en-US" altLang="ja-JP" dirty="0"/>
              <a:t>(20pt, Bold)</a:t>
            </a:r>
            <a:endParaRPr lang="en-US" dirty="0"/>
          </a:p>
        </p:txBody>
      </p:sp>
      <p:graphicFrame>
        <p:nvGraphicFramePr>
          <p:cNvPr id="9" name="Objekt 43" hidden="1">
            <a:extLst>
              <a:ext uri="{FF2B5EF4-FFF2-40B4-BE49-F238E27FC236}">
                <a16:creationId xmlns:a16="http://schemas.microsoft.com/office/drawing/2014/main" id="{497DC5B0-4D06-4932-B586-A16AECEDF924}"/>
              </a:ext>
            </a:extLst>
          </p:cNvPr>
          <p:cNvGraphicFramePr>
            <a:graphicFrameLocks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1229138"/>
              </p:ext>
            </p:extLst>
          </p:nvPr>
        </p:nvGraphicFramePr>
        <p:xfrm>
          <a:off x="0" y="2"/>
          <a:ext cx="171979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5" imgW="0" imgH="0" progId="TCLayout.ActiveDocument.1">
                  <p:embed/>
                </p:oleObj>
              </mc:Choice>
              <mc:Fallback>
                <p:oleObj name="think-cell スライド" r:id="rId5" imgW="0" imgH="0" progId="TCLayout.ActiveDocument.1">
                  <p:embed/>
                  <p:pic>
                    <p:nvPicPr>
                      <p:cNvPr id="9" name="Objekt 43" hidden="1">
                        <a:extLst>
                          <a:ext uri="{FF2B5EF4-FFF2-40B4-BE49-F238E27FC236}">
                            <a16:creationId xmlns:a16="http://schemas.microsoft.com/office/drawing/2014/main" id="{497DC5B0-4D06-4932-B586-A16AECEDF924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"/>
                        <a:ext cx="171979" cy="158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図 9">
            <a:extLst>
              <a:ext uri="{FF2B5EF4-FFF2-40B4-BE49-F238E27FC236}">
                <a16:creationId xmlns:a16="http://schemas.microsoft.com/office/drawing/2014/main" id="{324997E1-0440-41DA-92EA-4796C6C547F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213812"/>
            <a:ext cx="1791900" cy="396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14E5423-42F6-48D5-B1ED-6B38DD6F7CD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26" y="6209198"/>
            <a:ext cx="438431" cy="396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8091927-46D3-48FE-AE17-65F194B2A0E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45" y="6303812"/>
            <a:ext cx="1136079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6954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9219747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70" imgH="469" progId="TCLayout.ActiveDocument.1">
                  <p:embed/>
                </p:oleObj>
              </mc:Choice>
              <mc:Fallback>
                <p:oleObj name="think-cell スライド" r:id="rId4" imgW="470" imgH="469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64568" y="464394"/>
            <a:ext cx="8485995" cy="420752"/>
          </a:xfrm>
          <a:prstGeom prst="rect">
            <a:avLst/>
          </a:prstGeo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2"/>
          </p:nvPr>
        </p:nvSpPr>
        <p:spPr>
          <a:xfrm>
            <a:off x="1064568" y="932671"/>
            <a:ext cx="8496281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90546" rtl="0" eaLnBrk="1" fontAlgn="base" latinLnBrk="0" hangingPunct="1">
              <a:lnSpc>
                <a:spcPct val="100000"/>
              </a:lnSpc>
              <a:spcBef>
                <a:spcPts val="325"/>
              </a:spcBef>
              <a:spcAft>
                <a:spcPts val="325"/>
              </a:spcAft>
              <a:buClrTx/>
              <a:buSzTx/>
              <a:buFont typeface="Arial" charset="0"/>
              <a:buNone/>
              <a:tabLst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2167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951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733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733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3"/>
          </p:nvPr>
        </p:nvSpPr>
        <p:spPr>
          <a:xfrm>
            <a:off x="1064568" y="87047"/>
            <a:ext cx="6854350" cy="347851"/>
          </a:xfrm>
        </p:spPr>
        <p:txBody>
          <a:bodyPr anchor="b"/>
          <a:lstStyle>
            <a:lvl1pPr>
              <a:defRPr sz="1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 b="1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graphicFrame>
        <p:nvGraphicFramePr>
          <p:cNvPr id="6" name="オブジェクト 5" hidden="1">
            <a:extLst>
              <a:ext uri="{FF2B5EF4-FFF2-40B4-BE49-F238E27FC236}">
                <a16:creationId xmlns:a16="http://schemas.microsoft.com/office/drawing/2014/main" id="{E74F3CD6-90B2-489E-8A6E-7F5FFC5CDD9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87426643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6" imgW="470" imgH="469" progId="TCLayout.ActiveDocument.1">
                  <p:embed/>
                </p:oleObj>
              </mc:Choice>
              <mc:Fallback>
                <p:oleObj name="think-cell スライド" r:id="rId6" imgW="470" imgH="469" progId="TCLayout.ActiveDocument.1">
                  <p:embed/>
                  <p:pic>
                    <p:nvPicPr>
                      <p:cNvPr id="6" name="オブジェクト 5" hidden="1">
                        <a:extLst>
                          <a:ext uri="{FF2B5EF4-FFF2-40B4-BE49-F238E27FC236}">
                            <a16:creationId xmlns:a16="http://schemas.microsoft.com/office/drawing/2014/main" id="{E74F3CD6-90B2-489E-8A6E-7F5FFC5CDD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05B783CC-5D20-4EEA-A11F-B1CBB9A1BF4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3" y="297286"/>
            <a:ext cx="597477" cy="7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511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5A6215-D8F2-4385-87E2-75CDD209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31491D-5933-44A1-B306-C593EB16E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0781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10" Type="http://schemas.openxmlformats.org/officeDocument/2006/relationships/oleObject" Target="../embeddings/oleObject2.bin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221210262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8" imgW="470" imgH="469" progId="TCLayout.ActiveDocument.1">
                  <p:embed/>
                </p:oleObj>
              </mc:Choice>
              <mc:Fallback>
                <p:oleObj name="think-cell スライド" r:id="rId8" imgW="470" imgH="469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 hidden="1">
            <a:extLst>
              <a:ext uri="{FF2B5EF4-FFF2-40B4-BE49-F238E27FC236}">
                <a16:creationId xmlns:a16="http://schemas.microsoft.com/office/drawing/2014/main" id="{60E0E612-7FD9-46B6-BEE4-829EFE7FA1CC}"/>
              </a:ext>
            </a:extLst>
          </p:cNvPr>
          <p:cNvSpPr/>
          <p:nvPr/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rgbClr val="778888">
              <a:lumMod val="20000"/>
              <a:lumOff val="80000"/>
            </a:srgbClr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1" lang="en-US" altLang="ja-JP" sz="2600" b="1" i="0" kern="0" baseline="0" dirty="0">
              <a:solidFill>
                <a:sysClr val="windowText" lastClr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506104" y="111301"/>
            <a:ext cx="8911245" cy="78612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Master Title Slide Headline</a:t>
            </a:r>
            <a:endParaRPr lang="en-CA" dirty="0"/>
          </a:p>
        </p:txBody>
      </p:sp>
      <p:sp>
        <p:nvSpPr>
          <p:cNvPr id="6" name="Text Placeholder 19"/>
          <p:cNvSpPr>
            <a:spLocks noGrp="1"/>
          </p:cNvSpPr>
          <p:nvPr>
            <p:ph type="body" idx="1"/>
          </p:nvPr>
        </p:nvSpPr>
        <p:spPr>
          <a:xfrm>
            <a:off x="506101" y="1082677"/>
            <a:ext cx="89154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61112" y="6661806"/>
            <a:ext cx="2549525" cy="1958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en-US" altLang="ja-JP" sz="800" dirty="0">
                <a:solidFill>
                  <a:schemeClr val="bg1">
                    <a:lumMod val="50000"/>
                  </a:schemeClr>
                </a:solidFill>
              </a:rPr>
              <a:t>Copyright</a:t>
            </a:r>
            <a:r>
              <a:rPr kumimoji="1" lang="ja-JP" alt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kumimoji="1" lang="en-US" altLang="ja-JP" sz="800" dirty="0">
                <a:solidFill>
                  <a:schemeClr val="bg1">
                    <a:lumMod val="50000"/>
                  </a:schemeClr>
                </a:solidFill>
              </a:rPr>
              <a:t>© 2023</a:t>
            </a:r>
            <a:r>
              <a:rPr kumimoji="1" lang="en-US" altLang="ja-JP" sz="800" baseline="0" dirty="0">
                <a:solidFill>
                  <a:schemeClr val="bg1">
                    <a:lumMod val="50000"/>
                  </a:schemeClr>
                </a:solidFill>
              </a:rPr>
              <a:t> by MLIT. All rights reserved.</a:t>
            </a:r>
            <a:endParaRPr kumimoji="1" lang="ja-JP" alt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オブジェクト 7" hidden="1">
            <a:extLst>
              <a:ext uri="{FF2B5EF4-FFF2-40B4-BE49-F238E27FC236}">
                <a16:creationId xmlns:a16="http://schemas.microsoft.com/office/drawing/2014/main" id="{460605FF-0988-4F41-8C8A-E7350E21BEE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684763301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0" imgW="470" imgH="469" progId="TCLayout.ActiveDocument.1">
                  <p:embed/>
                </p:oleObj>
              </mc:Choice>
              <mc:Fallback>
                <p:oleObj name="think-cell スライド" r:id="rId10" imgW="470" imgH="469" progId="TCLayout.ActiveDocument.1">
                  <p:embed/>
                  <p:pic>
                    <p:nvPicPr>
                      <p:cNvPr id="8" name="オブジェクト 7" hidden="1">
                        <a:extLst>
                          <a:ext uri="{FF2B5EF4-FFF2-40B4-BE49-F238E27FC236}">
                            <a16:creationId xmlns:a16="http://schemas.microsoft.com/office/drawing/2014/main" id="{460605FF-0988-4F41-8C8A-E7350E21BE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正方形/長方形 8" hidden="1">
            <a:extLst>
              <a:ext uri="{FF2B5EF4-FFF2-40B4-BE49-F238E27FC236}">
                <a16:creationId xmlns:a16="http://schemas.microsoft.com/office/drawing/2014/main" id="{94B495C4-7B00-47FD-8084-8532D1F61E55}"/>
              </a:ext>
            </a:extLst>
          </p:cNvPr>
          <p:cNvSpPr/>
          <p:nvPr userDrawn="1">
            <p:custDataLst>
              <p:tags r:id="rId7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rgbClr val="778888">
              <a:lumMod val="20000"/>
              <a:lumOff val="80000"/>
            </a:srgbClr>
          </a:solidFill>
          <a:ln w="6350">
            <a:solidFill>
              <a:srgbClr val="778888">
                <a:lumMod val="20000"/>
                <a:lumOff val="80000"/>
              </a:srgbClr>
            </a:solidFill>
            <a:miter lim="800000"/>
            <a:headEnd/>
            <a:tailEnd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endParaRPr kumimoji="1" lang="en-US" altLang="ja-JP" sz="2600" b="1" i="0" kern="0" baseline="0" dirty="0">
              <a:solidFill>
                <a:sysClr val="windowText" lastClr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1D9723-7DE7-4397-998B-0934A235F3B9}"/>
              </a:ext>
            </a:extLst>
          </p:cNvPr>
          <p:cNvSpPr txBox="1"/>
          <p:nvPr userDrawn="1"/>
        </p:nvSpPr>
        <p:spPr>
          <a:xfrm>
            <a:off x="9417350" y="6533121"/>
            <a:ext cx="40441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fld id="{989496C2-B50A-F244-A0A1-E3849033C8B1}" type="slidenum">
              <a:rPr lang="en-GB" altLang="ja-JP" sz="1400" smtClean="0">
                <a:solidFill>
                  <a:schemeClr val="bg1">
                    <a:lumMod val="50000"/>
                  </a:schemeClr>
                </a:solidFill>
              </a:rPr>
              <a:pPr algn="ctr"/>
              <a:t>‹#›</a:t>
            </a:fld>
            <a:endParaRPr kumimoji="1" lang="ja-JP" altLang="en-US" sz="1400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9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5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lang="de-DE" sz="26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767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767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767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767" b="1">
          <a:solidFill>
            <a:schemeClr val="tx1"/>
          </a:solidFill>
          <a:latin typeface="Arial" charset="0"/>
        </a:defRPr>
      </a:lvl5pPr>
      <a:lvl6pPr marL="495273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6pPr>
      <a:lvl7pPr marL="990546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7pPr>
      <a:lvl8pPr marL="1485818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8pPr>
      <a:lvl9pPr marL="1981089" algn="l" rtl="0" eaLnBrk="1" fontAlgn="base" hangingPunct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ts val="325"/>
        </a:spcBef>
        <a:spcAft>
          <a:spcPts val="325"/>
        </a:spcAft>
        <a:buFont typeface="Arial" charset="0"/>
        <a:buNone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393811" indent="-204644" algn="l" rtl="0" eaLnBrk="1" fontAlgn="base" hangingPunct="1">
        <a:spcBef>
          <a:spcPts val="325"/>
        </a:spcBef>
        <a:spcAft>
          <a:spcPts val="325"/>
        </a:spcAft>
        <a:buFont typeface="Arial" charset="0"/>
        <a:buChar char="–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582977" indent="-189166" algn="l" rtl="0" eaLnBrk="1" fontAlgn="base" hangingPunct="1">
        <a:spcBef>
          <a:spcPts val="325"/>
        </a:spcBef>
        <a:spcAft>
          <a:spcPts val="325"/>
        </a:spcAft>
        <a:buFont typeface="Arial" charset="0"/>
        <a:buChar char="•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772143" indent="-189166" algn="l" rtl="0" eaLnBrk="1" fontAlgn="base" hangingPunct="1">
        <a:spcBef>
          <a:spcPts val="325"/>
        </a:spcBef>
        <a:spcAft>
          <a:spcPts val="325"/>
        </a:spcAft>
        <a:buFont typeface="Arial" charset="0"/>
        <a:buChar char="–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976788" indent="-204644" algn="l" rtl="0" eaLnBrk="1" fontAlgn="base" hangingPunct="1">
        <a:spcBef>
          <a:spcPts val="325"/>
        </a:spcBef>
        <a:spcAft>
          <a:spcPts val="325"/>
        </a:spcAft>
        <a:buFont typeface="Arial" charset="0"/>
        <a:buChar char="•"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723999" indent="-247636" algn="l" defTabSz="990546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270" indent="-247636" algn="l" defTabSz="990546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543" indent="-247636" algn="l" defTabSz="990546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15" indent="-247636" algn="l" defTabSz="990546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273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0546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5818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1089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6362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5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6907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2180" algn="l" defTabSz="990546" rtl="0" eaLnBrk="1" latinLnBrk="0" hangingPunct="1">
        <a:defRPr kumimoji="1"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E78F9D36-5310-41D4-8608-5BFFDB0F22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8" imgH="408" progId="TCLayout.ActiveDocument.1">
                  <p:embed/>
                </p:oleObj>
              </mc:Choice>
              <mc:Fallback>
                <p:oleObj name="think-cell スライド" r:id="rId4" imgW="408" imgH="408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E78F9D36-5310-41D4-8608-5BFFDB0F2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49" y="404664"/>
            <a:ext cx="8485995" cy="420752"/>
          </a:xfrm>
        </p:spPr>
        <p:txBody>
          <a:bodyPr/>
          <a:lstStyle/>
          <a:p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つくばチャレンジ </a:t>
            </a:r>
            <a:r>
              <a:rPr lang="en-US" altLang="ja-JP" dirty="0">
                <a:solidFill>
                  <a:srgbClr val="000000"/>
                </a:solidFill>
                <a:cs typeface="Arial" charset="0"/>
              </a:rPr>
              <a:t>EX with PLATEAU</a:t>
            </a:r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　報告用フォーマット</a:t>
            </a:r>
            <a:endParaRPr lang="ja-JP" altLang="en-US" strike="sngStrike" dirty="0"/>
          </a:p>
        </p:txBody>
      </p:sp>
      <p:sp>
        <p:nvSpPr>
          <p:cNvPr id="12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576048" y="1180343"/>
            <a:ext cx="8967069" cy="3376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0.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参加者に関すること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33012A-5662-46A0-A90E-F4985007AD68}"/>
              </a:ext>
            </a:extLst>
          </p:cNvPr>
          <p:cNvSpPr txBox="1"/>
          <p:nvPr/>
        </p:nvSpPr>
        <p:spPr>
          <a:xfrm>
            <a:off x="576048" y="2656276"/>
            <a:ext cx="8967069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PLATEAU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データ自律走行に御活用いただき、どのようなことを検証されたのか御説明ください。また、評価指標についても御教示ください。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E6C3B-EF57-4A9C-A5C9-E22E66224C5E}"/>
              </a:ext>
            </a:extLst>
          </p:cNvPr>
          <p:cNvSpPr/>
          <p:nvPr/>
        </p:nvSpPr>
        <p:spPr bwMode="gray">
          <a:xfrm>
            <a:off x="576048" y="2977462"/>
            <a:ext cx="5169040" cy="223224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テキスト入力欄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B75EBA4-870C-4448-9380-6466AEF47CDB}"/>
              </a:ext>
            </a:extLst>
          </p:cNvPr>
          <p:cNvSpPr/>
          <p:nvPr/>
        </p:nvSpPr>
        <p:spPr bwMode="gray">
          <a:xfrm>
            <a:off x="5817096" y="2977462"/>
            <a:ext cx="3726021" cy="2232248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ロボット名：</a:t>
            </a:r>
            <a:endParaRPr kumimoji="1" lang="en-US" altLang="ja-JP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使用する自律走行ロボットの写真を貼付してください。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2F95A8CD-A4A4-47E5-A9EF-6400AD93A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656607"/>
              </p:ext>
            </p:extLst>
          </p:nvPr>
        </p:nvGraphicFramePr>
        <p:xfrm>
          <a:off x="576048" y="5337344"/>
          <a:ext cx="8967069" cy="11880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07069">
                  <a:extLst>
                    <a:ext uri="{9D8B030D-6E8A-4147-A177-3AD203B41FA5}">
                      <a16:colId xmlns:a16="http://schemas.microsoft.com/office/drawing/2014/main" val="306989376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2257869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12604644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9920842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206774717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365022035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指標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定義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単位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結果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備考（考察など）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9238"/>
                  </a:ext>
                </a:extLst>
              </a:tr>
              <a:tr h="828000">
                <a:tc vMerge="1">
                  <a:txBody>
                    <a:bodyPr/>
                    <a:lstStyle/>
                    <a:p>
                      <a:endParaRPr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2108"/>
                  </a:ext>
                </a:extLst>
              </a:tr>
            </a:tbl>
          </a:graphicData>
        </a:graphic>
      </p:graphicFrame>
      <p:sp>
        <p:nvSpPr>
          <p:cNvPr id="11" name="タイトル 8">
            <a:extLst>
              <a:ext uri="{FF2B5EF4-FFF2-40B4-BE49-F238E27FC236}">
                <a16:creationId xmlns:a16="http://schemas.microsoft.com/office/drawing/2014/main" id="{B683F62C-DEF7-4151-865C-20A9137B89F1}"/>
              </a:ext>
            </a:extLst>
          </p:cNvPr>
          <p:cNvSpPr txBox="1">
            <a:spLocks/>
          </p:cNvSpPr>
          <p:nvPr/>
        </p:nvSpPr>
        <p:spPr>
          <a:xfrm>
            <a:off x="576047" y="2254778"/>
            <a:ext cx="8967069" cy="3376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1.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検証する内容について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6205266-3B26-469F-8269-993FDDC71B80}"/>
              </a:ext>
            </a:extLst>
          </p:cNvPr>
          <p:cNvSpPr txBox="1"/>
          <p:nvPr/>
        </p:nvSpPr>
        <p:spPr>
          <a:xfrm>
            <a:off x="576049" y="1587455"/>
            <a:ext cx="437695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8347B7-162C-4789-BA12-2F49340426C2}"/>
              </a:ext>
            </a:extLst>
          </p:cNvPr>
          <p:cNvSpPr txBox="1"/>
          <p:nvPr/>
        </p:nvSpPr>
        <p:spPr>
          <a:xfrm>
            <a:off x="569369" y="1947495"/>
            <a:ext cx="437695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報告者名：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4037F94-33CE-4BF0-83F5-4AA80A430AD7}"/>
              </a:ext>
            </a:extLst>
          </p:cNvPr>
          <p:cNvCxnSpPr>
            <a:cxnSpLocks/>
          </p:cNvCxnSpPr>
          <p:nvPr/>
        </p:nvCxnSpPr>
        <p:spPr>
          <a:xfrm>
            <a:off x="560512" y="1844824"/>
            <a:ext cx="4320000" cy="0"/>
          </a:xfrm>
          <a:prstGeom prst="line">
            <a:avLst/>
          </a:prstGeom>
          <a:ln w="9525" cmpd="sng">
            <a:solidFill>
              <a:srgbClr val="91919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67F9E620-A05B-478E-98ED-B65564C246F8}"/>
              </a:ext>
            </a:extLst>
          </p:cNvPr>
          <p:cNvCxnSpPr>
            <a:cxnSpLocks/>
          </p:cNvCxnSpPr>
          <p:nvPr/>
        </p:nvCxnSpPr>
        <p:spPr>
          <a:xfrm>
            <a:off x="560512" y="2202855"/>
            <a:ext cx="4320000" cy="0"/>
          </a:xfrm>
          <a:prstGeom prst="line">
            <a:avLst/>
          </a:prstGeom>
          <a:ln w="9525" cmpd="sng">
            <a:solidFill>
              <a:srgbClr val="91919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E5FAE85-B7D7-4CDE-A63C-7C85B02BFB68}"/>
              </a:ext>
            </a:extLst>
          </p:cNvPr>
          <p:cNvSpPr txBox="1"/>
          <p:nvPr/>
        </p:nvSpPr>
        <p:spPr>
          <a:xfrm>
            <a:off x="5039592" y="1582221"/>
            <a:ext cx="437695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3480F52-84FD-4D04-B751-44B6475555AD}"/>
              </a:ext>
            </a:extLst>
          </p:cNvPr>
          <p:cNvSpPr txBox="1"/>
          <p:nvPr/>
        </p:nvSpPr>
        <p:spPr>
          <a:xfrm>
            <a:off x="5032912" y="1942261"/>
            <a:ext cx="437695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95E280D-0044-4D84-9400-4C66F7769163}"/>
              </a:ext>
            </a:extLst>
          </p:cNvPr>
          <p:cNvCxnSpPr>
            <a:cxnSpLocks/>
          </p:cNvCxnSpPr>
          <p:nvPr/>
        </p:nvCxnSpPr>
        <p:spPr>
          <a:xfrm>
            <a:off x="5024055" y="1839590"/>
            <a:ext cx="4320000" cy="0"/>
          </a:xfrm>
          <a:prstGeom prst="line">
            <a:avLst/>
          </a:prstGeom>
          <a:ln w="9525" cmpd="sng">
            <a:solidFill>
              <a:srgbClr val="91919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68B7F397-E813-49F8-B0E6-93D4365404FB}"/>
              </a:ext>
            </a:extLst>
          </p:cNvPr>
          <p:cNvCxnSpPr>
            <a:cxnSpLocks/>
          </p:cNvCxnSpPr>
          <p:nvPr/>
        </p:nvCxnSpPr>
        <p:spPr>
          <a:xfrm>
            <a:off x="5024055" y="2197621"/>
            <a:ext cx="4320000" cy="0"/>
          </a:xfrm>
          <a:prstGeom prst="line">
            <a:avLst/>
          </a:prstGeom>
          <a:ln w="9525" cmpd="sng">
            <a:solidFill>
              <a:srgbClr val="91919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80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E78F9D36-5310-41D4-8608-5BFFDB0F22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8" imgH="408" progId="TCLayout.ActiveDocument.1">
                  <p:embed/>
                </p:oleObj>
              </mc:Choice>
              <mc:Fallback>
                <p:oleObj name="think-cell スライド" r:id="rId4" imgW="408" imgH="408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E78F9D36-5310-41D4-8608-5BFFDB0F2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49" y="404664"/>
            <a:ext cx="8485995" cy="420752"/>
          </a:xfrm>
        </p:spPr>
        <p:txBody>
          <a:bodyPr/>
          <a:lstStyle/>
          <a:p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つくばチャレンジ </a:t>
            </a:r>
            <a:r>
              <a:rPr lang="en-US" altLang="ja-JP" dirty="0">
                <a:solidFill>
                  <a:srgbClr val="000000"/>
                </a:solidFill>
                <a:cs typeface="Arial" charset="0"/>
              </a:rPr>
              <a:t>EX with PLATEAU</a:t>
            </a:r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　報告用フォーマット</a:t>
            </a:r>
            <a:endParaRPr lang="ja-JP" altLang="en-US" strike="sngStrike" dirty="0"/>
          </a:p>
        </p:txBody>
      </p:sp>
      <p:sp>
        <p:nvSpPr>
          <p:cNvPr id="12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576048" y="1180343"/>
            <a:ext cx="9129464" cy="3376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srgbClr val="000000"/>
                </a:solidFill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2.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主な作業</a:t>
            </a:r>
            <a:r>
              <a:rPr lang="ja-JP" altLang="en-US" sz="1800" dirty="0">
                <a:solidFill>
                  <a:srgbClr val="000000"/>
                </a:solidFill>
              </a:rPr>
              <a:t>フロー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15" name="フローチャート: 他ページ結合子 14">
            <a:extLst>
              <a:ext uri="{FF2B5EF4-FFF2-40B4-BE49-F238E27FC236}">
                <a16:creationId xmlns:a16="http://schemas.microsoft.com/office/drawing/2014/main" id="{B723B257-DE32-BF5E-C252-A927717868DF}"/>
              </a:ext>
            </a:extLst>
          </p:cNvPr>
          <p:cNvSpPr/>
          <p:nvPr/>
        </p:nvSpPr>
        <p:spPr bwMode="gray">
          <a:xfrm>
            <a:off x="735323" y="2162356"/>
            <a:ext cx="2088232" cy="583005"/>
          </a:xfrm>
          <a:prstGeom prst="flowChartOffpageConnector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2000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………</a:t>
            </a:r>
            <a:endParaRPr kumimoji="1" lang="ja-JP" altLang="en-US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フローチャート: 他ページ結合子 16">
            <a:extLst>
              <a:ext uri="{FF2B5EF4-FFF2-40B4-BE49-F238E27FC236}">
                <a16:creationId xmlns:a16="http://schemas.microsoft.com/office/drawing/2014/main" id="{D1BC5449-7A60-202E-6212-C5D0101518D9}"/>
              </a:ext>
            </a:extLst>
          </p:cNvPr>
          <p:cNvSpPr/>
          <p:nvPr/>
        </p:nvSpPr>
        <p:spPr bwMode="gray">
          <a:xfrm>
            <a:off x="719154" y="3561537"/>
            <a:ext cx="2088232" cy="583005"/>
          </a:xfrm>
          <a:prstGeom prst="flowChartOffpageConnector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2000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………</a:t>
            </a:r>
            <a:endParaRPr kumimoji="1" lang="ja-JP" altLang="en-US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フローチャート: 他ページ結合子 19">
            <a:extLst>
              <a:ext uri="{FF2B5EF4-FFF2-40B4-BE49-F238E27FC236}">
                <a16:creationId xmlns:a16="http://schemas.microsoft.com/office/drawing/2014/main" id="{9151B5B2-62F0-344F-96FC-6755D6A12880}"/>
              </a:ext>
            </a:extLst>
          </p:cNvPr>
          <p:cNvSpPr/>
          <p:nvPr/>
        </p:nvSpPr>
        <p:spPr bwMode="gray">
          <a:xfrm>
            <a:off x="735323" y="2860277"/>
            <a:ext cx="2088232" cy="583005"/>
          </a:xfrm>
          <a:prstGeom prst="flowChartOffpageConnector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2000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………</a:t>
            </a:r>
            <a:endParaRPr kumimoji="1" lang="ja-JP" altLang="en-US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7BB58E0-8FD1-D447-CCF3-F84BFE7A2F68}"/>
              </a:ext>
            </a:extLst>
          </p:cNvPr>
          <p:cNvSpPr/>
          <p:nvPr/>
        </p:nvSpPr>
        <p:spPr bwMode="gray">
          <a:xfrm>
            <a:off x="2905227" y="2144328"/>
            <a:ext cx="6444294" cy="5830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テキスト入力欄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BBE9AC6-0D16-7205-6DDF-3F42991499BE}"/>
              </a:ext>
            </a:extLst>
          </p:cNvPr>
          <p:cNvCxnSpPr>
            <a:cxnSpLocks/>
          </p:cNvCxnSpPr>
          <p:nvPr/>
        </p:nvCxnSpPr>
        <p:spPr>
          <a:xfrm>
            <a:off x="2942483" y="2860277"/>
            <a:ext cx="6480000" cy="0"/>
          </a:xfrm>
          <a:prstGeom prst="line">
            <a:avLst/>
          </a:prstGeom>
          <a:ln w="9525" cmpd="sng">
            <a:solidFill>
              <a:srgbClr val="9191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2981432-87D5-8E2D-350E-C95FF24AE1FE}"/>
              </a:ext>
            </a:extLst>
          </p:cNvPr>
          <p:cNvCxnSpPr>
            <a:cxnSpLocks/>
          </p:cNvCxnSpPr>
          <p:nvPr/>
        </p:nvCxnSpPr>
        <p:spPr>
          <a:xfrm>
            <a:off x="2942483" y="3561537"/>
            <a:ext cx="6480000" cy="0"/>
          </a:xfrm>
          <a:prstGeom prst="line">
            <a:avLst/>
          </a:prstGeom>
          <a:ln w="9525" cmpd="sng">
            <a:solidFill>
              <a:srgbClr val="9191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DED623C4-DC58-E62E-1E60-B224896BE980}"/>
              </a:ext>
            </a:extLst>
          </p:cNvPr>
          <p:cNvCxnSpPr>
            <a:cxnSpLocks/>
          </p:cNvCxnSpPr>
          <p:nvPr/>
        </p:nvCxnSpPr>
        <p:spPr>
          <a:xfrm>
            <a:off x="2942483" y="4320138"/>
            <a:ext cx="6480000" cy="0"/>
          </a:xfrm>
          <a:prstGeom prst="line">
            <a:avLst/>
          </a:prstGeom>
          <a:ln w="9525" cmpd="sng">
            <a:solidFill>
              <a:srgbClr val="9191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ローチャート: 他ページ結合子 7">
            <a:extLst>
              <a:ext uri="{FF2B5EF4-FFF2-40B4-BE49-F238E27FC236}">
                <a16:creationId xmlns:a16="http://schemas.microsoft.com/office/drawing/2014/main" id="{8FFC954E-7E8F-C75E-8F2A-3AE9DD4D72B4}"/>
              </a:ext>
            </a:extLst>
          </p:cNvPr>
          <p:cNvSpPr/>
          <p:nvPr/>
        </p:nvSpPr>
        <p:spPr bwMode="gray">
          <a:xfrm>
            <a:off x="719154" y="4322667"/>
            <a:ext cx="2088232" cy="583005"/>
          </a:xfrm>
          <a:prstGeom prst="flowChartOffpageConnector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2000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………</a:t>
            </a:r>
            <a:endParaRPr kumimoji="1" lang="ja-JP" altLang="en-US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F3B6DFC-99F6-01AD-DD67-49BF4AA7A573}"/>
              </a:ext>
            </a:extLst>
          </p:cNvPr>
          <p:cNvSpPr/>
          <p:nvPr/>
        </p:nvSpPr>
        <p:spPr bwMode="gray">
          <a:xfrm>
            <a:off x="2885658" y="1825862"/>
            <a:ext cx="6444294" cy="31852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498B14D-F4A6-96FA-ED0F-3B0B4DA11073}"/>
              </a:ext>
            </a:extLst>
          </p:cNvPr>
          <p:cNvSpPr/>
          <p:nvPr/>
        </p:nvSpPr>
        <p:spPr bwMode="gray">
          <a:xfrm>
            <a:off x="735323" y="1825862"/>
            <a:ext cx="1990783" cy="31852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項目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A300E71-9EC0-4D73-9A72-0B362CD14F43}"/>
              </a:ext>
            </a:extLst>
          </p:cNvPr>
          <p:cNvSpPr txBox="1"/>
          <p:nvPr/>
        </p:nvSpPr>
        <p:spPr>
          <a:xfrm>
            <a:off x="576048" y="1556792"/>
            <a:ext cx="900098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PLATEAU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データ自律走行に御活用いただくにあたり、どのような作業過程を踏まれたのか御説明ください。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フローチャート: 他ページ結合子 23">
            <a:extLst>
              <a:ext uri="{FF2B5EF4-FFF2-40B4-BE49-F238E27FC236}">
                <a16:creationId xmlns:a16="http://schemas.microsoft.com/office/drawing/2014/main" id="{9A9CC18A-3F49-4516-A8C5-1F6C02DE218B}"/>
              </a:ext>
            </a:extLst>
          </p:cNvPr>
          <p:cNvSpPr/>
          <p:nvPr/>
        </p:nvSpPr>
        <p:spPr bwMode="gray">
          <a:xfrm>
            <a:off x="718229" y="5083797"/>
            <a:ext cx="2088232" cy="583005"/>
          </a:xfrm>
          <a:prstGeom prst="flowChartOffpageConnector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2000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 ………</a:t>
            </a:r>
            <a:endParaRPr kumimoji="1" lang="ja-JP" altLang="en-US" sz="12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0C0F241-4167-427C-AD09-9E0E78585157}"/>
              </a:ext>
            </a:extLst>
          </p:cNvPr>
          <p:cNvSpPr/>
          <p:nvPr/>
        </p:nvSpPr>
        <p:spPr bwMode="gray">
          <a:xfrm>
            <a:off x="2905378" y="2887022"/>
            <a:ext cx="6444294" cy="5830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テキスト入力欄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7266EC7-9B50-4714-99FC-C0A2F2F7BD6B}"/>
              </a:ext>
            </a:extLst>
          </p:cNvPr>
          <p:cNvSpPr/>
          <p:nvPr/>
        </p:nvSpPr>
        <p:spPr bwMode="gray">
          <a:xfrm>
            <a:off x="2885658" y="3589776"/>
            <a:ext cx="6444294" cy="5830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テキスト入力欄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6F4F3C5-0989-4E75-A88B-FFAA27EC6BD8}"/>
              </a:ext>
            </a:extLst>
          </p:cNvPr>
          <p:cNvCxnSpPr>
            <a:cxnSpLocks/>
          </p:cNvCxnSpPr>
          <p:nvPr/>
        </p:nvCxnSpPr>
        <p:spPr>
          <a:xfrm>
            <a:off x="2942483" y="5122012"/>
            <a:ext cx="6480000" cy="0"/>
          </a:xfrm>
          <a:prstGeom prst="line">
            <a:avLst/>
          </a:prstGeom>
          <a:ln w="9525" cmpd="sng">
            <a:solidFill>
              <a:srgbClr val="91919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3EAB3F9-57B0-4FB3-811A-9ED5FC7763CE}"/>
              </a:ext>
            </a:extLst>
          </p:cNvPr>
          <p:cNvSpPr/>
          <p:nvPr/>
        </p:nvSpPr>
        <p:spPr bwMode="gray">
          <a:xfrm>
            <a:off x="2885658" y="5150251"/>
            <a:ext cx="6444294" cy="5830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テキスト入力欄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99EDA88-05F2-49C3-B25D-0BE841F7AE01}"/>
              </a:ext>
            </a:extLst>
          </p:cNvPr>
          <p:cNvSpPr/>
          <p:nvPr/>
        </p:nvSpPr>
        <p:spPr bwMode="gray">
          <a:xfrm>
            <a:off x="2942483" y="4348377"/>
            <a:ext cx="6444294" cy="5830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ja-JP" altLang="en-US" sz="12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テキスト入力欄</a:t>
            </a:r>
            <a:endParaRPr kumimoji="1" lang="ja-JP" altLang="en-US" sz="14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561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角を丸くする 65">
            <a:extLst>
              <a:ext uri="{FF2B5EF4-FFF2-40B4-BE49-F238E27FC236}">
                <a16:creationId xmlns:a16="http://schemas.microsoft.com/office/drawing/2014/main" id="{2277898A-5E15-391E-F80C-8E4B3716B4FE}"/>
              </a:ext>
            </a:extLst>
          </p:cNvPr>
          <p:cNvSpPr/>
          <p:nvPr/>
        </p:nvSpPr>
        <p:spPr>
          <a:xfrm>
            <a:off x="4845104" y="1772816"/>
            <a:ext cx="2168605" cy="9820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108000" bIns="108000" rtlCol="0" anchor="t"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ソフトウェア名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四角形: 角を丸くする 65">
            <a:extLst>
              <a:ext uri="{FF2B5EF4-FFF2-40B4-BE49-F238E27FC236}">
                <a16:creationId xmlns:a16="http://schemas.microsoft.com/office/drawing/2014/main" id="{B3A59C4D-EAA6-4AC0-7003-D379590F6C93}"/>
              </a:ext>
            </a:extLst>
          </p:cNvPr>
          <p:cNvSpPr/>
          <p:nvPr/>
        </p:nvSpPr>
        <p:spPr>
          <a:xfrm>
            <a:off x="1219789" y="3984925"/>
            <a:ext cx="2358769" cy="68429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108000" bIns="108000" rtlCol="0" anchor="t"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ソフトウェア名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" name="四角形: 角を丸くする 65">
            <a:extLst>
              <a:ext uri="{FF2B5EF4-FFF2-40B4-BE49-F238E27FC236}">
                <a16:creationId xmlns:a16="http://schemas.microsoft.com/office/drawing/2014/main" id="{C3D7255A-C28F-C44A-CD39-32DAB5F7634A}"/>
              </a:ext>
            </a:extLst>
          </p:cNvPr>
          <p:cNvSpPr/>
          <p:nvPr/>
        </p:nvSpPr>
        <p:spPr>
          <a:xfrm>
            <a:off x="1219789" y="2498450"/>
            <a:ext cx="2358769" cy="90746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108000" bIns="108000" rtlCol="0" anchor="t"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ソフトウェア名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E78F9D36-5310-41D4-8608-5BFFDB0F22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8" imgH="408" progId="TCLayout.ActiveDocument.1">
                  <p:embed/>
                </p:oleObj>
              </mc:Choice>
              <mc:Fallback>
                <p:oleObj name="think-cell スライド" r:id="rId4" imgW="408" imgH="408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E78F9D36-5310-41D4-8608-5BFFDB0F2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49" y="404664"/>
            <a:ext cx="8485995" cy="420752"/>
          </a:xfrm>
        </p:spPr>
        <p:txBody>
          <a:bodyPr/>
          <a:lstStyle/>
          <a:p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つくばチャレンジ </a:t>
            </a:r>
            <a:r>
              <a:rPr lang="en-US" altLang="ja-JP" dirty="0">
                <a:solidFill>
                  <a:srgbClr val="000000"/>
                </a:solidFill>
                <a:cs typeface="Arial" charset="0"/>
              </a:rPr>
              <a:t>EX with PLATEAU</a:t>
            </a:r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　報告用フォーマット</a:t>
            </a:r>
            <a:endParaRPr lang="ja-JP" altLang="en-US" strike="sngStrike" dirty="0"/>
          </a:p>
        </p:txBody>
      </p:sp>
      <p:sp>
        <p:nvSpPr>
          <p:cNvPr id="12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576048" y="1180343"/>
            <a:ext cx="8845354" cy="3523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3.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システム構成図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FA96D2-F75D-44B9-B1AB-DC9CBD4C99EE}"/>
              </a:ext>
            </a:extLst>
          </p:cNvPr>
          <p:cNvSpPr/>
          <p:nvPr/>
        </p:nvSpPr>
        <p:spPr bwMode="gray">
          <a:xfrm>
            <a:off x="576048" y="1633590"/>
            <a:ext cx="8845354" cy="503576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748D54E-5EA8-6B66-325C-E2C4C9AF715F}"/>
              </a:ext>
            </a:extLst>
          </p:cNvPr>
          <p:cNvGrpSpPr/>
          <p:nvPr/>
        </p:nvGrpSpPr>
        <p:grpSpPr>
          <a:xfrm>
            <a:off x="7881322" y="4764458"/>
            <a:ext cx="1384844" cy="1654494"/>
            <a:chOff x="8431285" y="3173285"/>
            <a:chExt cx="914204" cy="949338"/>
          </a:xfrm>
        </p:grpSpPr>
        <p:sp>
          <p:nvSpPr>
            <p:cNvPr id="42" name="テキスト ボックス 196">
              <a:extLst>
                <a:ext uri="{FF2B5EF4-FFF2-40B4-BE49-F238E27FC236}">
                  <a16:creationId xmlns:a16="http://schemas.microsoft.com/office/drawing/2014/main" id="{CAFF8829-8DBE-9317-8160-2B69D19A7DC3}"/>
                </a:ext>
              </a:extLst>
            </p:cNvPr>
            <p:cNvSpPr txBox="1"/>
            <p:nvPr/>
          </p:nvSpPr>
          <p:spPr>
            <a:xfrm>
              <a:off x="8431285" y="3173285"/>
              <a:ext cx="914204" cy="94933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vert="horz" wrap="square" lIns="36000" tIns="36000" rIns="36000" bIns="36000" rtlCol="0">
              <a:no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09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19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289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38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5480" algn="l" defTabSz="91419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2576" algn="l" defTabSz="91419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199672" algn="l" defTabSz="91419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6768" algn="l" defTabSz="914192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凡例</a:t>
              </a:r>
            </a:p>
          </p:txBody>
        </p:sp>
        <p:sp>
          <p:nvSpPr>
            <p:cNvPr id="44" name="フローチャート: 処理 43">
              <a:extLst>
                <a:ext uri="{FF2B5EF4-FFF2-40B4-BE49-F238E27FC236}">
                  <a16:creationId xmlns:a16="http://schemas.microsoft.com/office/drawing/2014/main" id="{5D558ABD-AB07-2634-8512-5CDBB9C87AC2}"/>
                </a:ext>
              </a:extLst>
            </p:cNvPr>
            <p:cNvSpPr/>
            <p:nvPr/>
          </p:nvSpPr>
          <p:spPr bwMode="gray">
            <a:xfrm>
              <a:off x="8532073" y="3808929"/>
              <a:ext cx="715755" cy="284914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09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19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289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38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480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2576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99672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6768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300"/>
                </a:spcAft>
              </a:pPr>
              <a:r>
                <a:rPr kumimoji="1" lang="ja-JP" altLang="en-US" sz="1100" dirty="0"/>
                <a:t>活用・開発したソフトウェア</a:t>
              </a:r>
              <a:endParaRPr kumimoji="1" lang="en-US" altLang="ja-JP" sz="1100" dirty="0"/>
            </a:p>
          </p:txBody>
        </p:sp>
        <p:sp>
          <p:nvSpPr>
            <p:cNvPr id="45" name="フローチャート: 処理 44">
              <a:extLst>
                <a:ext uri="{FF2B5EF4-FFF2-40B4-BE49-F238E27FC236}">
                  <a16:creationId xmlns:a16="http://schemas.microsoft.com/office/drawing/2014/main" id="{81CBD9E1-F649-E19B-EC28-5A9160EF40A6}"/>
                </a:ext>
              </a:extLst>
            </p:cNvPr>
            <p:cNvSpPr/>
            <p:nvPr/>
          </p:nvSpPr>
          <p:spPr bwMode="gray">
            <a:xfrm>
              <a:off x="8523941" y="3405998"/>
              <a:ext cx="715755" cy="144000"/>
            </a:xfrm>
            <a:prstGeom prst="flowChartProcess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09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19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289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38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480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2576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99672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6768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300"/>
                </a:spcAft>
              </a:pPr>
              <a:r>
                <a:rPr kumimoji="1" lang="ja-JP" altLang="en-US" sz="1100" dirty="0"/>
                <a:t>データ</a:t>
              </a:r>
              <a:endParaRPr kumimoji="1" lang="en-US" altLang="ja-JP" sz="1100" dirty="0"/>
            </a:p>
          </p:txBody>
        </p:sp>
        <p:sp>
          <p:nvSpPr>
            <p:cNvPr id="46" name="フローチャート: 処理 45">
              <a:extLst>
                <a:ext uri="{FF2B5EF4-FFF2-40B4-BE49-F238E27FC236}">
                  <a16:creationId xmlns:a16="http://schemas.microsoft.com/office/drawing/2014/main" id="{FAF9E467-D0A0-309E-C245-87D027CA479F}"/>
                </a:ext>
              </a:extLst>
            </p:cNvPr>
            <p:cNvSpPr/>
            <p:nvPr/>
          </p:nvSpPr>
          <p:spPr bwMode="gray">
            <a:xfrm>
              <a:off x="8523941" y="3607463"/>
              <a:ext cx="715755" cy="144000"/>
            </a:xfrm>
            <a:prstGeom prst="flowChartProcess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09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192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289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384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5480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2576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99672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6768" algn="l" defTabSz="914192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  <a:spcAft>
                  <a:spcPts val="300"/>
                </a:spcAft>
              </a:pPr>
              <a:r>
                <a:rPr kumimoji="1" lang="ja-JP" altLang="en-US" sz="1100" dirty="0"/>
                <a:t>処理</a:t>
              </a:r>
              <a:endParaRPr kumimoji="1" lang="en-US" altLang="ja-JP" sz="1100" dirty="0"/>
            </a:p>
          </p:txBody>
        </p:sp>
      </p:grpSp>
      <p:sp>
        <p:nvSpPr>
          <p:cNvPr id="11" name="フローチャート: 処理 10">
            <a:extLst>
              <a:ext uri="{FF2B5EF4-FFF2-40B4-BE49-F238E27FC236}">
                <a16:creationId xmlns:a16="http://schemas.microsoft.com/office/drawing/2014/main" id="{805700F8-7145-DAE0-5C65-3172EBA316E7}"/>
              </a:ext>
            </a:extLst>
          </p:cNvPr>
          <p:cNvSpPr/>
          <p:nvPr/>
        </p:nvSpPr>
        <p:spPr bwMode="gray">
          <a:xfrm>
            <a:off x="1213276" y="1774108"/>
            <a:ext cx="2358768" cy="643043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100" dirty="0"/>
              <a:t>3D</a:t>
            </a:r>
            <a:r>
              <a:rPr kumimoji="1" lang="ja-JP" altLang="en-US" sz="1100" dirty="0"/>
              <a:t>都市モデル</a:t>
            </a:r>
            <a:endParaRPr kumimoji="1" lang="en-US" altLang="ja-JP" sz="1100" dirty="0"/>
          </a:p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en-US" altLang="ja-JP" sz="1100" dirty="0"/>
              <a:t>City GML</a:t>
            </a:r>
            <a:r>
              <a:rPr kumimoji="1" lang="ja-JP" altLang="en-US" sz="1100" dirty="0"/>
              <a:t>形式</a:t>
            </a:r>
            <a:br>
              <a:rPr kumimoji="1" lang="en-US" altLang="ja-JP" sz="1100" dirty="0"/>
            </a:b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（使用したモデル名）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フローチャート: 処理 12">
            <a:extLst>
              <a:ext uri="{FF2B5EF4-FFF2-40B4-BE49-F238E27FC236}">
                <a16:creationId xmlns:a16="http://schemas.microsoft.com/office/drawing/2014/main" id="{83BEE928-9632-C717-5727-C396BE430D7C}"/>
              </a:ext>
            </a:extLst>
          </p:cNvPr>
          <p:cNvSpPr/>
          <p:nvPr/>
        </p:nvSpPr>
        <p:spPr bwMode="gray">
          <a:xfrm>
            <a:off x="5446992" y="4760611"/>
            <a:ext cx="1352337" cy="376442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データ内容</a:t>
            </a:r>
            <a:br>
              <a:rPr kumimoji="1" lang="en-US" altLang="ja-JP" sz="11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（形式）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フローチャート: 処理 14">
            <a:extLst>
              <a:ext uri="{FF2B5EF4-FFF2-40B4-BE49-F238E27FC236}">
                <a16:creationId xmlns:a16="http://schemas.microsoft.com/office/drawing/2014/main" id="{E6F9FA99-4680-54FC-623D-F583FADA3693}"/>
              </a:ext>
            </a:extLst>
          </p:cNvPr>
          <p:cNvSpPr/>
          <p:nvPr/>
        </p:nvSpPr>
        <p:spPr bwMode="gray">
          <a:xfrm>
            <a:off x="1989628" y="4247287"/>
            <a:ext cx="1482627" cy="313702"/>
          </a:xfrm>
          <a:prstGeom prst="flowChartProcess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処理名</a:t>
            </a:r>
            <a:endParaRPr kumimoji="1" lang="en-US" altLang="ja-JP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フローチャート: 処理 16">
            <a:extLst>
              <a:ext uri="{FF2B5EF4-FFF2-40B4-BE49-F238E27FC236}">
                <a16:creationId xmlns:a16="http://schemas.microsoft.com/office/drawing/2014/main" id="{B5E0BD68-3822-4546-2BAF-ECE9219D1DEC}"/>
              </a:ext>
            </a:extLst>
          </p:cNvPr>
          <p:cNvSpPr/>
          <p:nvPr/>
        </p:nvSpPr>
        <p:spPr bwMode="gray">
          <a:xfrm>
            <a:off x="5349160" y="2256733"/>
            <a:ext cx="1548000" cy="313702"/>
          </a:xfrm>
          <a:prstGeom prst="flowChartProcess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処理名</a:t>
            </a:r>
            <a:endParaRPr kumimoji="1" lang="en-US" altLang="ja-JP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フローチャート: 処理 20">
            <a:extLst>
              <a:ext uri="{FF2B5EF4-FFF2-40B4-BE49-F238E27FC236}">
                <a16:creationId xmlns:a16="http://schemas.microsoft.com/office/drawing/2014/main" id="{885287FE-F8A5-044F-3432-A804FCDD75DF}"/>
              </a:ext>
            </a:extLst>
          </p:cNvPr>
          <p:cNvSpPr/>
          <p:nvPr/>
        </p:nvSpPr>
        <p:spPr bwMode="gray">
          <a:xfrm>
            <a:off x="1994325" y="2951143"/>
            <a:ext cx="1482627" cy="313702"/>
          </a:xfrm>
          <a:prstGeom prst="flowChartProcess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処理名</a:t>
            </a:r>
            <a:endParaRPr kumimoji="1" lang="en-US" altLang="ja-JP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フローチャート: 処理 23">
            <a:extLst>
              <a:ext uri="{FF2B5EF4-FFF2-40B4-BE49-F238E27FC236}">
                <a16:creationId xmlns:a16="http://schemas.microsoft.com/office/drawing/2014/main" id="{15E3349C-1897-5168-4B00-26315832C6C0}"/>
              </a:ext>
            </a:extLst>
          </p:cNvPr>
          <p:cNvSpPr/>
          <p:nvPr/>
        </p:nvSpPr>
        <p:spPr bwMode="gray">
          <a:xfrm>
            <a:off x="3752344" y="6172391"/>
            <a:ext cx="1656000" cy="376442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データ内容</a:t>
            </a:r>
            <a:br>
              <a:rPr kumimoji="1" lang="en-US" altLang="ja-JP" sz="11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（形式）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カギ線コネクタ 240">
            <a:extLst>
              <a:ext uri="{FF2B5EF4-FFF2-40B4-BE49-F238E27FC236}">
                <a16:creationId xmlns:a16="http://schemas.microsoft.com/office/drawing/2014/main" id="{02E39987-B223-D30D-8F33-0E551FD30070}"/>
              </a:ext>
            </a:extLst>
          </p:cNvPr>
          <p:cNvCxnSpPr>
            <a:cxnSpLocks/>
            <a:stCxn id="49" idx="2"/>
            <a:endCxn id="15" idx="0"/>
          </p:cNvCxnSpPr>
          <p:nvPr/>
        </p:nvCxnSpPr>
        <p:spPr>
          <a:xfrm>
            <a:off x="2726245" y="3932265"/>
            <a:ext cx="4697" cy="315022"/>
          </a:xfrm>
          <a:prstGeom prst="straightConnector1">
            <a:avLst/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四角形: 角を丸くする 65">
            <a:extLst>
              <a:ext uri="{FF2B5EF4-FFF2-40B4-BE49-F238E27FC236}">
                <a16:creationId xmlns:a16="http://schemas.microsoft.com/office/drawing/2014/main" id="{2E64D60B-6ECF-A84D-B942-811462C8824D}"/>
              </a:ext>
            </a:extLst>
          </p:cNvPr>
          <p:cNvSpPr/>
          <p:nvPr/>
        </p:nvSpPr>
        <p:spPr>
          <a:xfrm>
            <a:off x="1219789" y="5221896"/>
            <a:ext cx="5793920" cy="743757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108000" bIns="108000" rtlCol="0" anchor="t"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ソフトウェア名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フローチャート: 処理 37">
            <a:extLst>
              <a:ext uri="{FF2B5EF4-FFF2-40B4-BE49-F238E27FC236}">
                <a16:creationId xmlns:a16="http://schemas.microsoft.com/office/drawing/2014/main" id="{CB643ABA-5D51-1C13-9BB8-FFAEC2D46632}"/>
              </a:ext>
            </a:extLst>
          </p:cNvPr>
          <p:cNvSpPr/>
          <p:nvPr/>
        </p:nvSpPr>
        <p:spPr bwMode="gray">
          <a:xfrm>
            <a:off x="2858421" y="5543431"/>
            <a:ext cx="1482627" cy="313702"/>
          </a:xfrm>
          <a:prstGeom prst="flowChartProcess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処理名</a:t>
            </a:r>
            <a:endParaRPr kumimoji="1" lang="en-US" altLang="ja-JP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角丸四角形吹き出し 108">
            <a:extLst>
              <a:ext uri="{FF2B5EF4-FFF2-40B4-BE49-F238E27FC236}">
                <a16:creationId xmlns:a16="http://schemas.microsoft.com/office/drawing/2014/main" id="{5FEE05ED-9F03-4EC0-C0F2-846FC23432ED}"/>
              </a:ext>
            </a:extLst>
          </p:cNvPr>
          <p:cNvSpPr/>
          <p:nvPr/>
        </p:nvSpPr>
        <p:spPr bwMode="gray">
          <a:xfrm>
            <a:off x="921169" y="3444717"/>
            <a:ext cx="959411" cy="474336"/>
          </a:xfrm>
          <a:prstGeom prst="wedgeRoundRectCallout">
            <a:avLst>
              <a:gd name="adj1" fmla="val 66831"/>
              <a:gd name="adj2" fmla="val -10056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データ変換</a:t>
            </a:r>
          </a:p>
        </p:txBody>
      </p:sp>
      <p:sp>
        <p:nvSpPr>
          <p:cNvPr id="41" name="角丸四角形吹き出し 108">
            <a:extLst>
              <a:ext uri="{FF2B5EF4-FFF2-40B4-BE49-F238E27FC236}">
                <a16:creationId xmlns:a16="http://schemas.microsoft.com/office/drawing/2014/main" id="{02F45962-5039-B398-A840-9753A495B36A}"/>
              </a:ext>
            </a:extLst>
          </p:cNvPr>
          <p:cNvSpPr/>
          <p:nvPr/>
        </p:nvSpPr>
        <p:spPr bwMode="gray">
          <a:xfrm>
            <a:off x="6501288" y="5229200"/>
            <a:ext cx="1044000" cy="433227"/>
          </a:xfrm>
          <a:prstGeom prst="wedgeRoundRectCallout">
            <a:avLst>
              <a:gd name="adj1" fmla="val -60918"/>
              <a:gd name="adj2" fmla="val 7101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可視化・解析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カギ線コネクタ 240">
            <a:extLst>
              <a:ext uri="{FF2B5EF4-FFF2-40B4-BE49-F238E27FC236}">
                <a16:creationId xmlns:a16="http://schemas.microsoft.com/office/drawing/2014/main" id="{C9EF9951-B2D1-88AA-BC6B-418147A3D472}"/>
              </a:ext>
            </a:extLst>
          </p:cNvPr>
          <p:cNvCxnSpPr>
            <a:cxnSpLocks/>
          </p:cNvCxnSpPr>
          <p:nvPr/>
        </p:nvCxnSpPr>
        <p:spPr>
          <a:xfrm>
            <a:off x="2720752" y="2417151"/>
            <a:ext cx="0" cy="533992"/>
          </a:xfrm>
          <a:prstGeom prst="straightConnector1">
            <a:avLst/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フローチャート: 処理 48">
            <a:extLst>
              <a:ext uri="{FF2B5EF4-FFF2-40B4-BE49-F238E27FC236}">
                <a16:creationId xmlns:a16="http://schemas.microsoft.com/office/drawing/2014/main" id="{BE54E805-543E-2AD1-1860-C5522679F317}"/>
              </a:ext>
            </a:extLst>
          </p:cNvPr>
          <p:cNvSpPr/>
          <p:nvPr/>
        </p:nvSpPr>
        <p:spPr bwMode="gray">
          <a:xfrm>
            <a:off x="2050076" y="3555823"/>
            <a:ext cx="1352337" cy="376442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データ内容</a:t>
            </a:r>
            <a:br>
              <a:rPr kumimoji="1" lang="en-US" altLang="ja-JP" sz="11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（形式）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0" name="カギ線コネクタ 240">
            <a:extLst>
              <a:ext uri="{FF2B5EF4-FFF2-40B4-BE49-F238E27FC236}">
                <a16:creationId xmlns:a16="http://schemas.microsoft.com/office/drawing/2014/main" id="{8D388AB1-89C0-22CC-CAED-2FADCF67FC36}"/>
              </a:ext>
            </a:extLst>
          </p:cNvPr>
          <p:cNvCxnSpPr>
            <a:cxnSpLocks/>
            <a:stCxn id="21" idx="2"/>
            <a:endCxn id="49" idx="0"/>
          </p:cNvCxnSpPr>
          <p:nvPr/>
        </p:nvCxnSpPr>
        <p:spPr>
          <a:xfrm flipH="1">
            <a:off x="2726245" y="3264845"/>
            <a:ext cx="9394" cy="290978"/>
          </a:xfrm>
          <a:prstGeom prst="straightConnector1">
            <a:avLst/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フローチャート: 処理 64">
            <a:extLst>
              <a:ext uri="{FF2B5EF4-FFF2-40B4-BE49-F238E27FC236}">
                <a16:creationId xmlns:a16="http://schemas.microsoft.com/office/drawing/2014/main" id="{BCEF355B-0FBF-C60E-F38A-110A66864606}"/>
              </a:ext>
            </a:extLst>
          </p:cNvPr>
          <p:cNvSpPr/>
          <p:nvPr/>
        </p:nvSpPr>
        <p:spPr bwMode="gray">
          <a:xfrm>
            <a:off x="2050076" y="4760611"/>
            <a:ext cx="1352337" cy="376442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データ内容</a:t>
            </a:r>
            <a:br>
              <a:rPr kumimoji="1" lang="en-US" altLang="ja-JP" sz="11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（形式）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2" name="カギ線コネクタ 240">
            <a:extLst>
              <a:ext uri="{FF2B5EF4-FFF2-40B4-BE49-F238E27FC236}">
                <a16:creationId xmlns:a16="http://schemas.microsoft.com/office/drawing/2014/main" id="{232D54A8-C04F-303A-D1C8-9405C2BFF002}"/>
              </a:ext>
            </a:extLst>
          </p:cNvPr>
          <p:cNvCxnSpPr>
            <a:cxnSpLocks/>
            <a:stCxn id="17" idx="2"/>
            <a:endCxn id="13" idx="0"/>
          </p:cNvCxnSpPr>
          <p:nvPr/>
        </p:nvCxnSpPr>
        <p:spPr>
          <a:xfrm>
            <a:off x="6123160" y="2570435"/>
            <a:ext cx="1" cy="2190176"/>
          </a:xfrm>
          <a:prstGeom prst="straightConnector1">
            <a:avLst/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240">
            <a:extLst>
              <a:ext uri="{FF2B5EF4-FFF2-40B4-BE49-F238E27FC236}">
                <a16:creationId xmlns:a16="http://schemas.microsoft.com/office/drawing/2014/main" id="{0D986AEB-BA8F-5480-1BCF-83F1571C89D9}"/>
              </a:ext>
            </a:extLst>
          </p:cNvPr>
          <p:cNvCxnSpPr>
            <a:cxnSpLocks/>
            <a:stCxn id="15" idx="2"/>
            <a:endCxn id="65" idx="0"/>
          </p:cNvCxnSpPr>
          <p:nvPr/>
        </p:nvCxnSpPr>
        <p:spPr>
          <a:xfrm flipH="1">
            <a:off x="2726245" y="4560989"/>
            <a:ext cx="4697" cy="199622"/>
          </a:xfrm>
          <a:prstGeom prst="straightConnector1">
            <a:avLst/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四角形: 角を丸くする 65">
            <a:extLst>
              <a:ext uri="{FF2B5EF4-FFF2-40B4-BE49-F238E27FC236}">
                <a16:creationId xmlns:a16="http://schemas.microsoft.com/office/drawing/2014/main" id="{F8CC6520-5E75-51CA-21D7-E560AA7DC8B2}"/>
              </a:ext>
            </a:extLst>
          </p:cNvPr>
          <p:cNvSpPr/>
          <p:nvPr/>
        </p:nvSpPr>
        <p:spPr>
          <a:xfrm>
            <a:off x="3620968" y="1772816"/>
            <a:ext cx="1164227" cy="9820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36000" rIns="108000" bIns="108000" rtlCol="0" anchor="t"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ソフトウェア名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" name="フローチャート: 処理 80">
            <a:extLst>
              <a:ext uri="{FF2B5EF4-FFF2-40B4-BE49-F238E27FC236}">
                <a16:creationId xmlns:a16="http://schemas.microsoft.com/office/drawing/2014/main" id="{DE4D28A5-E308-14BA-FBE3-44614E47FF25}"/>
              </a:ext>
            </a:extLst>
          </p:cNvPr>
          <p:cNvSpPr/>
          <p:nvPr/>
        </p:nvSpPr>
        <p:spPr bwMode="gray">
          <a:xfrm>
            <a:off x="3692976" y="2256733"/>
            <a:ext cx="1548000" cy="313702"/>
          </a:xfrm>
          <a:prstGeom prst="flowChartProcess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処理名</a:t>
            </a:r>
            <a:endParaRPr kumimoji="1" lang="en-US" altLang="ja-JP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フローチャート: 処理 81">
            <a:extLst>
              <a:ext uri="{FF2B5EF4-FFF2-40B4-BE49-F238E27FC236}">
                <a16:creationId xmlns:a16="http://schemas.microsoft.com/office/drawing/2014/main" id="{A34A3A79-C51E-6233-1B39-7C085E1FBD1B}"/>
              </a:ext>
            </a:extLst>
          </p:cNvPr>
          <p:cNvSpPr/>
          <p:nvPr/>
        </p:nvSpPr>
        <p:spPr bwMode="gray">
          <a:xfrm>
            <a:off x="3790808" y="4760611"/>
            <a:ext cx="1352337" cy="376442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データ内容</a:t>
            </a:r>
            <a:br>
              <a:rPr kumimoji="1" lang="en-US" altLang="ja-JP" sz="11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</a:rPr>
              <a:t>（形式）</a:t>
            </a:r>
            <a:endParaRPr kumimoji="1" lang="en-US" altLang="ja-JP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3" name="カギ線コネクタ 240">
            <a:extLst>
              <a:ext uri="{FF2B5EF4-FFF2-40B4-BE49-F238E27FC236}">
                <a16:creationId xmlns:a16="http://schemas.microsoft.com/office/drawing/2014/main" id="{87DCE469-4FB6-CD3B-4B43-5B239547E57F}"/>
              </a:ext>
            </a:extLst>
          </p:cNvPr>
          <p:cNvCxnSpPr>
            <a:cxnSpLocks/>
            <a:stCxn id="81" idx="2"/>
            <a:endCxn id="82" idx="0"/>
          </p:cNvCxnSpPr>
          <p:nvPr/>
        </p:nvCxnSpPr>
        <p:spPr>
          <a:xfrm>
            <a:off x="4466976" y="2570435"/>
            <a:ext cx="1" cy="2190176"/>
          </a:xfrm>
          <a:prstGeom prst="straightConnector1">
            <a:avLst/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フローチャート: 処理 85">
            <a:extLst>
              <a:ext uri="{FF2B5EF4-FFF2-40B4-BE49-F238E27FC236}">
                <a16:creationId xmlns:a16="http://schemas.microsoft.com/office/drawing/2014/main" id="{4A4738B3-A7E7-4B4A-348D-F5228FB41960}"/>
              </a:ext>
            </a:extLst>
          </p:cNvPr>
          <p:cNvSpPr/>
          <p:nvPr/>
        </p:nvSpPr>
        <p:spPr bwMode="gray">
          <a:xfrm>
            <a:off x="4667031" y="5543431"/>
            <a:ext cx="1482627" cy="313702"/>
          </a:xfrm>
          <a:prstGeom prst="flowChartProcess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09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19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289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38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5480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2576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9672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6768" algn="l" defTabSz="914192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b="1" dirty="0">
                <a:solidFill>
                  <a:schemeClr val="accent6">
                    <a:lumMod val="75000"/>
                  </a:schemeClr>
                </a:solidFill>
              </a:rPr>
              <a:t>処理名</a:t>
            </a:r>
            <a:endParaRPr kumimoji="1" lang="en-US" altLang="ja-JP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4" name="カギ線コネクタ 240">
            <a:extLst>
              <a:ext uri="{FF2B5EF4-FFF2-40B4-BE49-F238E27FC236}">
                <a16:creationId xmlns:a16="http://schemas.microsoft.com/office/drawing/2014/main" id="{1C6E75A8-F254-6221-5EF3-A8D4040B2EE8}"/>
              </a:ext>
            </a:extLst>
          </p:cNvPr>
          <p:cNvCxnSpPr>
            <a:cxnSpLocks/>
            <a:stCxn id="82" idx="2"/>
            <a:endCxn id="86" idx="0"/>
          </p:cNvCxnSpPr>
          <p:nvPr/>
        </p:nvCxnSpPr>
        <p:spPr>
          <a:xfrm rot="16200000" flipH="1">
            <a:off x="4734472" y="4869558"/>
            <a:ext cx="406378" cy="941368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A3B0A1C5-FD58-A141-D1C2-D09D51E55F5D}"/>
              </a:ext>
            </a:extLst>
          </p:cNvPr>
          <p:cNvGrpSpPr/>
          <p:nvPr/>
        </p:nvGrpSpPr>
        <p:grpSpPr>
          <a:xfrm>
            <a:off x="2726245" y="5137053"/>
            <a:ext cx="1578603" cy="406378"/>
            <a:chOff x="2726245" y="5036665"/>
            <a:chExt cx="1578603" cy="406378"/>
          </a:xfrm>
        </p:grpSpPr>
        <p:cxnSp>
          <p:nvCxnSpPr>
            <p:cNvPr id="91" name="カギ線コネクタ 240">
              <a:extLst>
                <a:ext uri="{FF2B5EF4-FFF2-40B4-BE49-F238E27FC236}">
                  <a16:creationId xmlns:a16="http://schemas.microsoft.com/office/drawing/2014/main" id="{E3A640A0-9500-6E1F-818E-FFA4D979D408}"/>
                </a:ext>
              </a:extLst>
            </p:cNvPr>
            <p:cNvCxnSpPr>
              <a:cxnSpLocks/>
              <a:stCxn id="65" idx="2"/>
              <a:endCxn id="38" idx="0"/>
            </p:cNvCxnSpPr>
            <p:nvPr/>
          </p:nvCxnSpPr>
          <p:spPr>
            <a:xfrm rot="16200000" flipH="1">
              <a:off x="2959801" y="4803109"/>
              <a:ext cx="406378" cy="873490"/>
            </a:xfrm>
            <a:prstGeom prst="bentConnector3">
              <a:avLst>
                <a:gd name="adj1" fmla="val 50000"/>
              </a:avLst>
            </a:prstGeom>
            <a:ln w="12700" cap="sq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カギ線コネクタ 240">
              <a:extLst>
                <a:ext uri="{FF2B5EF4-FFF2-40B4-BE49-F238E27FC236}">
                  <a16:creationId xmlns:a16="http://schemas.microsoft.com/office/drawing/2014/main" id="{678B3D7B-427E-1032-0C62-C8392177721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47059" y="4885254"/>
              <a:ext cx="406378" cy="709200"/>
            </a:xfrm>
            <a:prstGeom prst="bentConnector3">
              <a:avLst>
                <a:gd name="adj1" fmla="val 50000"/>
              </a:avLst>
            </a:prstGeom>
            <a:ln w="12700" cap="sq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カギ線コネクタ 240">
            <a:extLst>
              <a:ext uri="{FF2B5EF4-FFF2-40B4-BE49-F238E27FC236}">
                <a16:creationId xmlns:a16="http://schemas.microsoft.com/office/drawing/2014/main" id="{14ECDBA4-47A0-2F2A-46E6-F4061BD5DB2F}"/>
              </a:ext>
            </a:extLst>
          </p:cNvPr>
          <p:cNvCxnSpPr>
            <a:cxnSpLocks/>
            <a:stCxn id="13" idx="2"/>
            <a:endCxn id="86" idx="0"/>
          </p:cNvCxnSpPr>
          <p:nvPr/>
        </p:nvCxnSpPr>
        <p:spPr>
          <a:xfrm rot="5400000">
            <a:off x="5562564" y="4982834"/>
            <a:ext cx="406378" cy="714816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角丸四角形吹き出し 108">
            <a:extLst>
              <a:ext uri="{FF2B5EF4-FFF2-40B4-BE49-F238E27FC236}">
                <a16:creationId xmlns:a16="http://schemas.microsoft.com/office/drawing/2014/main" id="{1086BBCA-4A0E-A1B1-AE5C-9F57DF8ED6A0}"/>
              </a:ext>
            </a:extLst>
          </p:cNvPr>
          <p:cNvSpPr/>
          <p:nvPr/>
        </p:nvSpPr>
        <p:spPr bwMode="gray">
          <a:xfrm>
            <a:off x="921169" y="4690837"/>
            <a:ext cx="959411" cy="474336"/>
          </a:xfrm>
          <a:prstGeom prst="wedgeRoundRectCallout">
            <a:avLst>
              <a:gd name="adj1" fmla="val 66831"/>
              <a:gd name="adj2" fmla="val -10056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データ変換</a:t>
            </a:r>
          </a:p>
        </p:txBody>
      </p:sp>
      <p:cxnSp>
        <p:nvCxnSpPr>
          <p:cNvPr id="110" name="カギ線コネクタ 240">
            <a:extLst>
              <a:ext uri="{FF2B5EF4-FFF2-40B4-BE49-F238E27FC236}">
                <a16:creationId xmlns:a16="http://schemas.microsoft.com/office/drawing/2014/main" id="{DAEB0319-C437-DD00-C5D5-1896329F9D4C}"/>
              </a:ext>
            </a:extLst>
          </p:cNvPr>
          <p:cNvCxnSpPr>
            <a:cxnSpLocks/>
            <a:stCxn id="86" idx="2"/>
            <a:endCxn id="24" idx="0"/>
          </p:cNvCxnSpPr>
          <p:nvPr/>
        </p:nvCxnSpPr>
        <p:spPr>
          <a:xfrm rot="5400000">
            <a:off x="4836716" y="5600762"/>
            <a:ext cx="315258" cy="828001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カギ線コネクタ 240">
            <a:extLst>
              <a:ext uri="{FF2B5EF4-FFF2-40B4-BE49-F238E27FC236}">
                <a16:creationId xmlns:a16="http://schemas.microsoft.com/office/drawing/2014/main" id="{F0A1D18B-CE36-5AFB-53F0-C7205A06A0BA}"/>
              </a:ext>
            </a:extLst>
          </p:cNvPr>
          <p:cNvCxnSpPr>
            <a:cxnSpLocks/>
            <a:stCxn id="38" idx="2"/>
            <a:endCxn id="24" idx="0"/>
          </p:cNvCxnSpPr>
          <p:nvPr/>
        </p:nvCxnSpPr>
        <p:spPr>
          <a:xfrm rot="16200000" flipH="1">
            <a:off x="3932410" y="5524457"/>
            <a:ext cx="315258" cy="980609"/>
          </a:xfrm>
          <a:prstGeom prst="bentConnector3">
            <a:avLst>
              <a:gd name="adj1" fmla="val 50000"/>
            </a:avLst>
          </a:prstGeom>
          <a:ln w="12700" cap="sq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16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E78F9D36-5310-41D4-8608-5BFFDB0F22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8" imgH="408" progId="TCLayout.ActiveDocument.1">
                  <p:embed/>
                </p:oleObj>
              </mc:Choice>
              <mc:Fallback>
                <p:oleObj name="think-cell スライド" r:id="rId4" imgW="408" imgH="408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E78F9D36-5310-41D4-8608-5BFFDB0F2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49" y="404664"/>
            <a:ext cx="8485995" cy="420752"/>
          </a:xfrm>
        </p:spPr>
        <p:txBody>
          <a:bodyPr/>
          <a:lstStyle/>
          <a:p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つくばチャレンジ </a:t>
            </a:r>
            <a:r>
              <a:rPr lang="en-US" altLang="ja-JP" dirty="0">
                <a:solidFill>
                  <a:srgbClr val="000000"/>
                </a:solidFill>
                <a:cs typeface="Arial" charset="0"/>
              </a:rPr>
              <a:t>EX with PLATEAU</a:t>
            </a:r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　報告用フォーマット</a:t>
            </a:r>
            <a:endParaRPr lang="ja-JP" altLang="en-US" strike="sngStrike" dirty="0"/>
          </a:p>
        </p:txBody>
      </p:sp>
      <p:sp>
        <p:nvSpPr>
          <p:cNvPr id="12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576048" y="1180343"/>
            <a:ext cx="9129464" cy="3376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4-1.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活用</a:t>
            </a:r>
            <a:r>
              <a:rPr lang="ja-JP" altLang="en-US" sz="1800" dirty="0">
                <a:solidFill>
                  <a:srgbClr val="000000"/>
                </a:solidFill>
              </a:rPr>
              <a:t>した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データ</a:t>
            </a:r>
            <a:r>
              <a:rPr lang="ja-JP" altLang="en-US" sz="1800" dirty="0">
                <a:solidFill>
                  <a:srgbClr val="000000"/>
                </a:solidFill>
              </a:rPr>
              <a:t>（</a:t>
            </a:r>
            <a:r>
              <a:rPr lang="en-US" altLang="ja-JP" sz="1800" dirty="0">
                <a:solidFill>
                  <a:srgbClr val="000000"/>
                </a:solidFill>
              </a:rPr>
              <a:t>PLATEAU</a:t>
            </a:r>
            <a:r>
              <a:rPr lang="ja-JP" altLang="en-US" sz="1800" dirty="0">
                <a:solidFill>
                  <a:srgbClr val="000000"/>
                </a:solidFill>
              </a:rPr>
              <a:t>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3AF7224E-58CE-2299-FFD1-A4D465228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63617"/>
              </p:ext>
            </p:extLst>
          </p:nvPr>
        </p:nvGraphicFramePr>
        <p:xfrm>
          <a:off x="576048" y="2059672"/>
          <a:ext cx="8936018" cy="28968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424624">
                  <a:extLst>
                    <a:ext uri="{9D8B030D-6E8A-4147-A177-3AD203B41FA5}">
                      <a16:colId xmlns:a16="http://schemas.microsoft.com/office/drawing/2014/main" val="379662702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22578694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126046441"/>
                    </a:ext>
                  </a:extLst>
                </a:gridCol>
                <a:gridCol w="5783202">
                  <a:extLst>
                    <a:ext uri="{9D8B030D-6E8A-4147-A177-3AD203B41FA5}">
                      <a16:colId xmlns:a16="http://schemas.microsoft.com/office/drawing/2014/main" val="3882356377"/>
                    </a:ext>
                  </a:extLst>
                </a:gridCol>
              </a:tblGrid>
              <a:tr h="25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地物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LOD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属性情報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9238"/>
                  </a:ext>
                </a:extLst>
              </a:tr>
              <a:tr h="518400">
                <a:tc rowSpan="2">
                  <a:txBody>
                    <a:bodyPr/>
                    <a:lstStyle/>
                    <a:p>
                      <a:r>
                        <a:rPr kumimoji="1" lang="ja-JP" altLang="en-US" sz="1400" b="0" strike="noStrik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建築物</a:t>
                      </a:r>
                      <a:endParaRPr kumimoji="1" lang="en-US" altLang="ja-JP" sz="1400" b="0" strike="noStrik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LOD1</a:t>
                      </a:r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320812"/>
                  </a:ext>
                </a:extLst>
              </a:tr>
              <a:tr h="518400">
                <a:tc vMerge="1">
                  <a:txBody>
                    <a:bodyPr/>
                    <a:lstStyle/>
                    <a:p>
                      <a:endParaRPr kumimoji="1" lang="en-US" altLang="ja-JP" sz="1400" b="0" strike="noStrik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LOD2</a:t>
                      </a:r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679631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r>
                        <a:rPr kumimoji="1" lang="ja-JP" altLang="en-US" sz="1400" b="0" strike="noStrike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橋梁</a:t>
                      </a:r>
                      <a:endParaRPr kumimoji="1" lang="en-US" altLang="ja-JP" sz="1400" b="0" strike="noStrike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LOD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22108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r>
                        <a:rPr kumimoji="1" lang="ja-JP" altLang="en-US" sz="1400" b="0" strike="noStrike" baseline="0" dirty="0">
                          <a:solidFill>
                            <a:schemeClr val="tx1"/>
                          </a:solidFill>
                        </a:rPr>
                        <a:t>植栽</a:t>
                      </a:r>
                      <a:endParaRPr kumimoji="1" lang="en-US" altLang="ja-JP" sz="14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LOD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905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ja-JP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00">
                <a:tc>
                  <a:txBody>
                    <a:bodyPr/>
                    <a:lstStyle/>
                    <a:p>
                      <a:r>
                        <a:rPr kumimoji="1" lang="ja-JP" altLang="en-US" sz="1400" b="0" strike="noStrike" baseline="0" dirty="0">
                          <a:solidFill>
                            <a:schemeClr val="tx1"/>
                          </a:solidFill>
                        </a:rPr>
                        <a:t>都市設備</a:t>
                      </a:r>
                      <a:endParaRPr kumimoji="1" lang="en-US" altLang="ja-JP" sz="1400" b="0" strike="no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LOD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</a:rPr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905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2907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6AD3E4-48EF-4E72-AFB4-38E54B215A37}"/>
              </a:ext>
            </a:extLst>
          </p:cNvPr>
          <p:cNvSpPr txBox="1"/>
          <p:nvPr/>
        </p:nvSpPr>
        <p:spPr>
          <a:xfrm>
            <a:off x="576048" y="1556792"/>
            <a:ext cx="9129464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活用した地物のうち、該当するものに 「○」 をつけてください。</a:t>
            </a:r>
            <a:endParaRPr kumimoji="1" lang="en-US" altLang="ja-JP" sz="1200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また、属性データで活用したものを記載してください。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339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E78F9D36-5310-41D4-8608-5BFFDB0F22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8" imgH="408" progId="TCLayout.ActiveDocument.1">
                  <p:embed/>
                </p:oleObj>
              </mc:Choice>
              <mc:Fallback>
                <p:oleObj name="think-cell スライド" r:id="rId4" imgW="408" imgH="408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E78F9D36-5310-41D4-8608-5BFFDB0F2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49" y="404664"/>
            <a:ext cx="8485995" cy="420752"/>
          </a:xfrm>
        </p:spPr>
        <p:txBody>
          <a:bodyPr/>
          <a:lstStyle/>
          <a:p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つくばチャレンジ </a:t>
            </a:r>
            <a:r>
              <a:rPr lang="en-US" altLang="ja-JP" dirty="0">
                <a:solidFill>
                  <a:srgbClr val="000000"/>
                </a:solidFill>
                <a:cs typeface="Arial" charset="0"/>
              </a:rPr>
              <a:t>EX with PLATEAU</a:t>
            </a:r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　報告用フォーマット</a:t>
            </a:r>
            <a:endParaRPr lang="ja-JP" altLang="en-US" strike="sngStrike" dirty="0"/>
          </a:p>
        </p:txBody>
      </p:sp>
      <p:sp>
        <p:nvSpPr>
          <p:cNvPr id="12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576048" y="1180343"/>
            <a:ext cx="9129464" cy="3376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 4-2.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活用</a:t>
            </a:r>
            <a:r>
              <a:rPr lang="ja-JP" altLang="en-US" sz="1800" dirty="0">
                <a:solidFill>
                  <a:srgbClr val="000000"/>
                </a:solidFill>
              </a:rPr>
              <a:t>した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データ</a:t>
            </a:r>
            <a:r>
              <a:rPr lang="ja-JP" altLang="en-US" sz="1800" dirty="0">
                <a:solidFill>
                  <a:srgbClr val="000000"/>
                </a:solidFill>
              </a:rPr>
              <a:t>（その他）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6AD3E4-48EF-4E72-AFB4-38E54B215A37}"/>
              </a:ext>
            </a:extLst>
          </p:cNvPr>
          <p:cNvSpPr txBox="1"/>
          <p:nvPr/>
        </p:nvSpPr>
        <p:spPr>
          <a:xfrm>
            <a:off x="576048" y="1556792"/>
            <a:ext cx="912946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PLATEAU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データ以外で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活用したものを記載してください。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53D264A-12F9-4E4C-9B8C-0984211FC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3541"/>
              </p:ext>
            </p:extLst>
          </p:nvPr>
        </p:nvGraphicFramePr>
        <p:xfrm>
          <a:off x="576048" y="1844824"/>
          <a:ext cx="9000000" cy="21048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379662702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2578694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12604644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27021218"/>
                    </a:ext>
                  </a:extLst>
                </a:gridCol>
                <a:gridCol w="3060000">
                  <a:extLst>
                    <a:ext uri="{9D8B030D-6E8A-4147-A177-3AD203B41FA5}">
                      <a16:colId xmlns:a16="http://schemas.microsoft.com/office/drawing/2014/main" val="3882356377"/>
                    </a:ext>
                  </a:extLst>
                </a:gridCol>
              </a:tblGrid>
              <a:tr h="25287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データ名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形式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出所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/>
                        <a:t>作成年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属性・項目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992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221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4903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469299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973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947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63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E78F9D36-5310-41D4-8608-5BFFDB0F22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08" imgH="408" progId="TCLayout.ActiveDocument.1">
                  <p:embed/>
                </p:oleObj>
              </mc:Choice>
              <mc:Fallback>
                <p:oleObj name="think-cell スライド" r:id="rId4" imgW="408" imgH="408" progId="TCLayout.ActiveDocument.1">
                  <p:embed/>
                  <p:pic>
                    <p:nvPicPr>
                      <p:cNvPr id="5" name="オブジェクト 4" hidden="1">
                        <a:extLst>
                          <a:ext uri="{FF2B5EF4-FFF2-40B4-BE49-F238E27FC236}">
                            <a16:creationId xmlns:a16="http://schemas.microsoft.com/office/drawing/2014/main" id="{E78F9D36-5310-41D4-8608-5BFFDB0F2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タイトル 8">
            <a:extLst>
              <a:ext uri="{FF2B5EF4-FFF2-40B4-BE49-F238E27FC236}">
                <a16:creationId xmlns:a16="http://schemas.microsoft.com/office/drawing/2014/main" id="{D22A0A06-D5A8-4A1A-B66F-2A8EDBD6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49" y="404664"/>
            <a:ext cx="8485995" cy="420752"/>
          </a:xfrm>
        </p:spPr>
        <p:txBody>
          <a:bodyPr/>
          <a:lstStyle/>
          <a:p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つくばチャレンジ </a:t>
            </a:r>
            <a:r>
              <a:rPr lang="en-US" altLang="ja-JP" dirty="0">
                <a:solidFill>
                  <a:srgbClr val="000000"/>
                </a:solidFill>
                <a:cs typeface="Arial" charset="0"/>
              </a:rPr>
              <a:t>EX with PLATEAU</a:t>
            </a:r>
            <a:r>
              <a:rPr lang="ja-JP" altLang="en-US" dirty="0">
                <a:solidFill>
                  <a:srgbClr val="000000"/>
                </a:solidFill>
                <a:cs typeface="Arial" charset="0"/>
              </a:rPr>
              <a:t>　報告用フォーマット</a:t>
            </a:r>
            <a:endParaRPr lang="ja-JP" altLang="en-US" strike="sngStrike" dirty="0"/>
          </a:p>
        </p:txBody>
      </p:sp>
      <p:sp>
        <p:nvSpPr>
          <p:cNvPr id="12" name="タイトル 8">
            <a:extLst>
              <a:ext uri="{FF2B5EF4-FFF2-40B4-BE49-F238E27FC236}">
                <a16:creationId xmlns:a16="http://schemas.microsoft.com/office/drawing/2014/main" id="{7FFFB6C3-8AFB-43F0-9DF4-1FA60B361A96}"/>
              </a:ext>
            </a:extLst>
          </p:cNvPr>
          <p:cNvSpPr txBox="1">
            <a:spLocks/>
          </p:cNvSpPr>
          <p:nvPr/>
        </p:nvSpPr>
        <p:spPr>
          <a:xfrm>
            <a:off x="576048" y="1180343"/>
            <a:ext cx="9129464" cy="3376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lang="de-DE" sz="26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4767" b="1">
                <a:solidFill>
                  <a:schemeClr val="tx1"/>
                </a:solidFill>
                <a:latin typeface="Arial" charset="0"/>
              </a:defRPr>
            </a:lvl5pPr>
            <a:lvl6pPr marL="495273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6pPr>
            <a:lvl7pPr marL="990546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7pPr>
            <a:lvl8pPr marL="1485818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8pPr>
            <a:lvl9pPr marL="1981089" algn="l" rtl="0" eaLnBrk="1" fontAlgn="base" hangingPunct="1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dirty="0">
                <a:solidFill>
                  <a:srgbClr val="000000"/>
                </a:solidFill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5.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活用</a:t>
            </a:r>
            <a:r>
              <a:rPr lang="ja-JP" altLang="en-US" sz="1800" dirty="0">
                <a:solidFill>
                  <a:srgbClr val="000000"/>
                </a:solidFill>
              </a:rPr>
              <a:t>した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ソフトウェア・新技術</a:t>
            </a:r>
          </a:p>
        </p:txBody>
      </p:sp>
      <p:graphicFrame>
        <p:nvGraphicFramePr>
          <p:cNvPr id="14" name="表 3">
            <a:extLst>
              <a:ext uri="{FF2B5EF4-FFF2-40B4-BE49-F238E27FC236}">
                <a16:creationId xmlns:a16="http://schemas.microsoft.com/office/drawing/2014/main" id="{C01D80A7-5223-4A3E-8E8F-0528725E2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81283"/>
              </p:ext>
            </p:extLst>
          </p:nvPr>
        </p:nvGraphicFramePr>
        <p:xfrm>
          <a:off x="576048" y="1844824"/>
          <a:ext cx="9129464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6632">
                  <a:extLst>
                    <a:ext uri="{9D8B030D-6E8A-4147-A177-3AD203B41FA5}">
                      <a16:colId xmlns:a16="http://schemas.microsoft.com/office/drawing/2014/main" val="1973396168"/>
                    </a:ext>
                  </a:extLst>
                </a:gridCol>
                <a:gridCol w="7632832">
                  <a:extLst>
                    <a:ext uri="{9D8B030D-6E8A-4147-A177-3AD203B41FA5}">
                      <a16:colId xmlns:a16="http://schemas.microsoft.com/office/drawing/2014/main" val="2130009691"/>
                    </a:ext>
                  </a:extLst>
                </a:gridCol>
              </a:tblGrid>
              <a:tr h="32487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活用した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ソフトウェア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05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テキスト記載欄</a:t>
                      </a:r>
                      <a:endParaRPr kumimoji="1" lang="en-US" altLang="ja-JP" sz="1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285750" marR="0" lvl="0" indent="-285750" algn="l" defTabSz="9905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84983"/>
                  </a:ext>
                </a:extLst>
              </a:tr>
              <a:tr h="32487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活用した</a:t>
                      </a:r>
                      <a:b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新技術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16025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55DED1D-78FD-49DE-B3B8-B25FC4CCCA21}"/>
              </a:ext>
            </a:extLst>
          </p:cNvPr>
          <p:cNvSpPr txBox="1"/>
          <p:nvPr/>
        </p:nvSpPr>
        <p:spPr>
          <a:xfrm>
            <a:off x="576048" y="1556792"/>
            <a:ext cx="9000984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r>
              <a:rPr kumimoji="1" lang="en-US" altLang="ja-JP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PLATEAU</a:t>
            </a:r>
            <a:r>
              <a:rPr kumimoji="1" lang="ja-JP" altLang="en-US" sz="1200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データ自律走行に御活用いただくにあたり、活用したソフトウェア・新技術について、御教示ください。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12792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NTFARBEEXIST" val="0"/>
  <p:tag name="VERSION" val="V8.0"/>
  <p:tag name="VORLAGE" val="QPT_Molecules"/>
  <p:tag name="GROESSE" val="Standard"/>
  <p:tag name="TEXTBOX" val="Text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DY1oStPUaFnUnlqsrX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cc_Strategy_template 4-3">
  <a:themeElements>
    <a:clrScheme name="PLATEAU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DEEEE"/>
      </a:accent1>
      <a:accent2>
        <a:srgbClr val="00C2C0"/>
      </a:accent2>
      <a:accent3>
        <a:srgbClr val="483A67"/>
      </a:accent3>
      <a:accent4>
        <a:srgbClr val="E0F300"/>
      </a:accent4>
      <a:accent5>
        <a:srgbClr val="E73A43"/>
      </a:accent5>
      <a:accent6>
        <a:srgbClr val="00DA44"/>
      </a:accent6>
      <a:hlink>
        <a:srgbClr val="009999"/>
      </a:hlink>
      <a:folHlink>
        <a:srgbClr val="99CC00"/>
      </a:folHlink>
    </a:clrScheme>
    <a:fontScheme name="meiryo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4">
            <a:lumMod val="40000"/>
            <a:lumOff val="60000"/>
          </a:schemeClr>
        </a:solidFill>
        <a:ln w="6350">
          <a:noFill/>
          <a:miter lim="800000"/>
          <a:headEnd/>
          <a:tailEnd/>
        </a:ln>
        <a:effectLst/>
      </a:spPr>
      <a:bodyPr vert="horz" wrap="square" lIns="72000" tIns="72000" rIns="72000" bIns="72000" numCol="1" rtlCol="0" anchor="ctr" anchorCtr="0" compatLnSpc="1">
        <a:prstTxWarp prst="textNoShape">
          <a:avLst/>
        </a:prstTxWarp>
        <a:spAutoFit/>
      </a:bodyPr>
      <a:lstStyle>
        <a:defPPr algn="l">
          <a:spcBef>
            <a:spcPts val="0"/>
          </a:spcBef>
          <a:spcAft>
            <a:spcPts val="300"/>
          </a:spcAft>
          <a:defRPr kumimoji="1" sz="1200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3DCBB19993CF148AF4A8DD7B3E2F2B6" ma:contentTypeVersion="15" ma:contentTypeDescription="新しいドキュメントを作成します。" ma:contentTypeScope="" ma:versionID="da44f64caf688f6c5942c214b6453095">
  <xsd:schema xmlns:xsd="http://www.w3.org/2001/XMLSchema" xmlns:xs="http://www.w3.org/2001/XMLSchema" xmlns:p="http://schemas.microsoft.com/office/2006/metadata/properties" xmlns:ns2="df627b66-384f-4f61-994a-22d6342a1259" xmlns:ns3="8cfbdbe3-984c-437b-b134-ac7b16904852" targetNamespace="http://schemas.microsoft.com/office/2006/metadata/properties" ma:root="true" ma:fieldsID="be7247259e94830549a6f322ce46a4d4" ns2:_="" ns3:_="">
    <xsd:import namespace="df627b66-384f-4f61-994a-22d6342a1259"/>
    <xsd:import namespace="8cfbdbe3-984c-437b-b134-ac7b16904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627b66-384f-4f61-994a-22d6342a1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fd0b0efb-2064-4f34-a6cf-5b8ae1b87c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dbe3-984c-437b-b134-ac7b16904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c84fc8-6729-482e-8c3d-917259b24b91}" ma:internalName="TaxCatchAll" ma:showField="CatchAllData" ma:web="8cfbdbe3-984c-437b-b134-ac7b169048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627b66-384f-4f61-994a-22d6342a1259">
      <Terms xmlns="http://schemas.microsoft.com/office/infopath/2007/PartnerControls"/>
    </lcf76f155ced4ddcb4097134ff3c332f>
    <TaxCatchAll xmlns="8cfbdbe3-984c-437b-b134-ac7b16904852" xsi:nil="true"/>
  </documentManagement>
</p:properties>
</file>

<file path=customXml/itemProps1.xml><?xml version="1.0" encoding="utf-8"?>
<ds:datastoreItem xmlns:ds="http://schemas.openxmlformats.org/officeDocument/2006/customXml" ds:itemID="{D07DD3B8-7BC2-4527-932A-56F01917DD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66C838-9920-440B-99E5-6D177808C8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627b66-384f-4f61-994a-22d6342a1259"/>
    <ds:schemaRef ds:uri="8cfbdbe3-984c-437b-b134-ac7b16904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82EE07-D972-46E1-9A6A-BC8AA828F6E7}">
  <ds:schemaRefs>
    <ds:schemaRef ds:uri="8cfbdbe3-984c-437b-b134-ac7b1690485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df627b66-384f-4f61-994a-22d6342a125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20201106_国土交通省様_都市3Dデータ活用_次フェーズ討議_vFin</Template>
  <TotalTime>0</TotalTime>
  <Words>381</Words>
  <Application>Microsoft Office PowerPoint</Application>
  <PresentationFormat>A4 210 x 297 mm</PresentationFormat>
  <Paragraphs>97</Paragraphs>
  <Slides>6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Arial</vt:lpstr>
      <vt:lpstr>Calibri</vt:lpstr>
      <vt:lpstr>Acc_Strategy_template 4-3</vt:lpstr>
      <vt:lpstr>think-cell スライド</vt:lpstr>
      <vt:lpstr>つくばチャレンジ EX with PLATEAU　報告用フォーマット</vt:lpstr>
      <vt:lpstr>つくばチャレンジ EX with PLATEAU　報告用フォーマット</vt:lpstr>
      <vt:lpstr>つくばチャレンジ EX with PLATEAU　報告用フォーマット</vt:lpstr>
      <vt:lpstr>つくばチャレンジ EX with PLATEAU　報告用フォーマット</vt:lpstr>
      <vt:lpstr>つくばチャレンジ EX with PLATEAU　報告用フォーマット</vt:lpstr>
      <vt:lpstr>つくばチャレンジ EX with PLATEAU　報告用フォーマット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14</cp:revision>
  <dcterms:created xsi:type="dcterms:W3CDTF">2017-05-17T17:46:23Z</dcterms:created>
  <dcterms:modified xsi:type="dcterms:W3CDTF">2023-11-30T00:21:27Z</dcterms:modified>
</cp:coreProperties>
</file>